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4" r:id="rId6"/>
    <p:sldId id="260" r:id="rId7"/>
    <p:sldId id="263" r:id="rId8"/>
    <p:sldId id="262" r:id="rId9"/>
    <p:sldId id="261"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GB"/>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3/30/22</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4144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3/30/22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32102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GB"/>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3/30/22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3160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3/30/22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74122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3/30/22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89848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3/30/22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20990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3/30/22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93703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3/30/22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6188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3/30/22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4837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3/30/22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89552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3/30/22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7236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3/30/22</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8925179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qasim.akinreti@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youtu.be/X19jB3rPtti"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remiumtimes.com" TargetMode="External"/><Relationship Id="rId2" Type="http://schemas.openxmlformats.org/officeDocument/2006/relationships/hyperlink" Target="Https://hub.opera.com" TargetMode="External"/><Relationship Id="rId1" Type="http://schemas.openxmlformats.org/officeDocument/2006/relationships/slideLayout" Target="../slideLayouts/slideLayout2.xml"/><Relationship Id="rId6" Type="http://schemas.openxmlformats.org/officeDocument/2006/relationships/hyperlink" Target="https://www.punching.com" TargetMode="External"/><Relationship Id="rId5" Type="http://schemas.openxmlformats.org/officeDocument/2006/relationships/hyperlink" Target="https://guardian.ng" TargetMode="External"/><Relationship Id="rId4" Type="http://schemas.openxmlformats.org/officeDocument/2006/relationships/hyperlink" Target="https://www.thecable.ng"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dataphyte.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www.thisdaylive.com" TargetMode="External"/><Relationship Id="rId3" Type="http://schemas.openxmlformats.org/officeDocument/2006/relationships/hyperlink" Target="http://Www.morethandigital.info" TargetMode="External"/><Relationship Id="rId7" Type="http://schemas.openxmlformats.org/officeDocument/2006/relationships/hyperlink" Target="https://www.thecable.ng" TargetMode="External"/><Relationship Id="rId2" Type="http://schemas.openxmlformats.org/officeDocument/2006/relationships/hyperlink" Target="https://mediacareerng.org" TargetMode="External"/><Relationship Id="rId1" Type="http://schemas.openxmlformats.org/officeDocument/2006/relationships/slideLayout" Target="../slideLayouts/slideLayout2.xml"/><Relationship Id="rId6" Type="http://schemas.openxmlformats.org/officeDocument/2006/relationships/hyperlink" Target="http://Www.vanguardngr.com" TargetMode="External"/><Relationship Id="rId5" Type="http://schemas.openxmlformats.org/officeDocument/2006/relationships/hyperlink" Target="http://Www.siliconrepublic.com" TargetMode="External"/><Relationship Id="rId4" Type="http://schemas.openxmlformats.org/officeDocument/2006/relationships/hyperlink" Target="http://www.cnet.com/reviews/YouTube-tv-re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D4AB0B8-3B70-A944-B259-64B2A7D71958}"/>
              </a:ext>
            </a:extLst>
          </p:cNvPr>
          <p:cNvSpPr>
            <a:spLocks noGrp="1"/>
          </p:cNvSpPr>
          <p:nvPr>
            <p:ph type="ctrTitle"/>
          </p:nvPr>
        </p:nvSpPr>
        <p:spPr/>
        <p:txBody>
          <a:bodyPr>
            <a:normAutofit fontScale="90000"/>
          </a:bodyPr>
          <a:lstStyle/>
          <a:p>
            <a:r>
              <a:rPr lang="en-US" dirty="0"/>
              <a:t>Media Professionalism in the Era of Digital Disruption: Strategies and Tactics for Excellent Performance.</a:t>
            </a:r>
            <a:endParaRPr lang="en-NG" dirty="0"/>
          </a:p>
        </p:txBody>
      </p:sp>
      <p:sp>
        <p:nvSpPr>
          <p:cNvPr id="3" name="Subtitle 2">
            <a:extLst>
              <a:ext uri="{FF2B5EF4-FFF2-40B4-BE49-F238E27FC236}">
                <a16:creationId xmlns:a16="http://schemas.microsoft.com/office/drawing/2014/main" id="{37654BD8-34C5-C746-8B45-5AE1174C2BC8}"/>
              </a:ext>
            </a:extLst>
          </p:cNvPr>
          <p:cNvSpPr>
            <a:spLocks noGrp="1"/>
          </p:cNvSpPr>
          <p:nvPr>
            <p:ph type="subTitle" idx="1"/>
          </p:nvPr>
        </p:nvSpPr>
        <p:spPr>
          <a:xfrm>
            <a:off x="927554" y="3750526"/>
            <a:ext cx="6858000" cy="1241822"/>
          </a:xfrm>
        </p:spPr>
        <p:txBody>
          <a:bodyPr>
            <a:normAutofit fontScale="70000" lnSpcReduction="20000"/>
          </a:bodyPr>
          <a:lstStyle/>
          <a:p>
            <a:r>
              <a:rPr lang="en-US" dirty="0"/>
              <a:t>Qasim </a:t>
            </a:r>
            <a:r>
              <a:rPr lang="en-US" dirty="0" err="1"/>
              <a:t>Akinreti,Ph.D</a:t>
            </a:r>
            <a:endParaRPr lang="en-US" dirty="0"/>
          </a:p>
          <a:p>
            <a:r>
              <a:rPr lang="en-US" dirty="0"/>
              <a:t>Deputy Director Digital Media</a:t>
            </a:r>
          </a:p>
          <a:p>
            <a:r>
              <a:rPr lang="en-US" dirty="0"/>
              <a:t>Voice of Nigeria .</a:t>
            </a:r>
          </a:p>
          <a:p>
            <a:r>
              <a:rPr lang="en-US" dirty="0"/>
              <a:t>Tel:234-8023765263. Twitter : @lalycase. Email: </a:t>
            </a:r>
            <a:r>
              <a:rPr lang="en-US" dirty="0">
                <a:hlinkClick r:id="rId2"/>
              </a:rPr>
              <a:t>qasim.akinreti@gmail.com</a:t>
            </a:r>
            <a:r>
              <a:rPr lang="en-US" dirty="0"/>
              <a:t>  </a:t>
            </a:r>
            <a:endParaRPr lang="en-NG" dirty="0"/>
          </a:p>
        </p:txBody>
      </p:sp>
    </p:spTree>
    <p:extLst>
      <p:ext uri="{BB962C8B-B14F-4D97-AF65-F5344CB8AC3E}">
        <p14:creationId xmlns:p14="http://schemas.microsoft.com/office/powerpoint/2010/main" val="735796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5C2EA-C815-7748-824C-F36DFAF069A9}"/>
              </a:ext>
            </a:extLst>
          </p:cNvPr>
          <p:cNvSpPr>
            <a:spLocks noGrp="1"/>
          </p:cNvSpPr>
          <p:nvPr>
            <p:ph type="title"/>
          </p:nvPr>
        </p:nvSpPr>
        <p:spPr/>
        <p:txBody>
          <a:bodyPr/>
          <a:lstStyle/>
          <a:p>
            <a:r>
              <a:rPr lang="en-US" dirty="0"/>
              <a:t>Protocol</a:t>
            </a:r>
            <a:endParaRPr lang="en-NG" dirty="0"/>
          </a:p>
        </p:txBody>
      </p:sp>
      <p:sp>
        <p:nvSpPr>
          <p:cNvPr id="3" name="Content Placeholder 2">
            <a:extLst>
              <a:ext uri="{FF2B5EF4-FFF2-40B4-BE49-F238E27FC236}">
                <a16:creationId xmlns:a16="http://schemas.microsoft.com/office/drawing/2014/main" id="{673B8C08-6C37-C640-BCD3-131A86483BB8}"/>
              </a:ext>
            </a:extLst>
          </p:cNvPr>
          <p:cNvSpPr>
            <a:spLocks noGrp="1"/>
          </p:cNvSpPr>
          <p:nvPr>
            <p:ph idx="1"/>
          </p:nvPr>
        </p:nvSpPr>
        <p:spPr/>
        <p:txBody>
          <a:bodyPr>
            <a:normAutofit fontScale="77500" lnSpcReduction="20000"/>
          </a:bodyPr>
          <a:lstStyle/>
          <a:p>
            <a:r>
              <a:rPr lang="en-US" dirty="0"/>
              <a:t>I feel highly </a:t>
            </a:r>
            <a:r>
              <a:rPr lang="en-US" dirty="0" err="1"/>
              <a:t>honoured</a:t>
            </a:r>
            <a:r>
              <a:rPr lang="en-US" dirty="0"/>
              <a:t> by this unique opportunity to share my perspective  on Media professionalism in the era of digital disruption strategies &amp; tactics for excellent performance with the  academic community of Ajayi </a:t>
            </a:r>
            <a:r>
              <a:rPr lang="en-US" dirty="0" err="1"/>
              <a:t>Crowther</a:t>
            </a:r>
            <a:r>
              <a:rPr lang="en-US" dirty="0"/>
              <a:t> University , Oyo, specifically Faculty of Communication &amp; Media Studies, under the auspices of the Association of Communication Scholars  Professionals of Nigeria, ACSPN, empowerment series.</a:t>
            </a:r>
          </a:p>
          <a:p>
            <a:r>
              <a:rPr lang="en-US" dirty="0"/>
              <a:t>This presentation is timely for both the professionals and the media academic community at a time the media industry is gasping for breath and the  mass Communication departments are churning out graduates in large numbers. </a:t>
            </a:r>
          </a:p>
          <a:p>
            <a:r>
              <a:rPr lang="en-US" dirty="0"/>
              <a:t>We are also fulfilling the task of  bringing the Gown to the toTown and Town  to the Gown”.</a:t>
            </a:r>
          </a:p>
        </p:txBody>
      </p:sp>
    </p:spTree>
    <p:extLst>
      <p:ext uri="{BB962C8B-B14F-4D97-AF65-F5344CB8AC3E}">
        <p14:creationId xmlns:p14="http://schemas.microsoft.com/office/powerpoint/2010/main" val="593688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A7E35-3923-7B47-B81F-F200B45E977A}"/>
              </a:ext>
            </a:extLst>
          </p:cNvPr>
          <p:cNvSpPr>
            <a:spLocks noGrp="1"/>
          </p:cNvSpPr>
          <p:nvPr>
            <p:ph type="title"/>
          </p:nvPr>
        </p:nvSpPr>
        <p:spPr/>
        <p:txBody>
          <a:bodyPr/>
          <a:lstStyle/>
          <a:p>
            <a:r>
              <a:rPr lang="en-US" dirty="0"/>
              <a:t>Breaking It Down</a:t>
            </a:r>
            <a:endParaRPr lang="en-NG" dirty="0"/>
          </a:p>
        </p:txBody>
      </p:sp>
      <p:sp>
        <p:nvSpPr>
          <p:cNvPr id="3" name="Content Placeholder 2">
            <a:extLst>
              <a:ext uri="{FF2B5EF4-FFF2-40B4-BE49-F238E27FC236}">
                <a16:creationId xmlns:a16="http://schemas.microsoft.com/office/drawing/2014/main" id="{71212C26-C00A-A741-A22A-EDE05930A8B0}"/>
              </a:ext>
            </a:extLst>
          </p:cNvPr>
          <p:cNvSpPr>
            <a:spLocks noGrp="1"/>
          </p:cNvSpPr>
          <p:nvPr>
            <p:ph idx="1"/>
          </p:nvPr>
        </p:nvSpPr>
        <p:spPr/>
        <p:txBody>
          <a:bodyPr>
            <a:normAutofit lnSpcReduction="10000"/>
          </a:bodyPr>
          <a:lstStyle/>
          <a:p>
            <a:r>
              <a:rPr lang="en-US" dirty="0"/>
              <a:t>Distinguished members of the academic community and  media professionals , I will discuss the paper from better understanding keys issues </a:t>
            </a:r>
          </a:p>
          <a:p>
            <a:r>
              <a:rPr lang="en-US" dirty="0"/>
              <a:t>Who are the  media professionals?</a:t>
            </a:r>
          </a:p>
          <a:p>
            <a:r>
              <a:rPr lang="en-US" dirty="0"/>
              <a:t>Dissecting the  era of digital disruption ?</a:t>
            </a:r>
          </a:p>
          <a:p>
            <a:r>
              <a:rPr lang="en-US" dirty="0"/>
              <a:t>What are the  strategies and tactics for excellence performance ?</a:t>
            </a:r>
          </a:p>
          <a:p>
            <a:r>
              <a:rPr lang="en-US" dirty="0"/>
              <a:t>Recommendations </a:t>
            </a:r>
            <a:endParaRPr lang="en-NG" dirty="0"/>
          </a:p>
        </p:txBody>
      </p:sp>
    </p:spTree>
    <p:extLst>
      <p:ext uri="{BB962C8B-B14F-4D97-AF65-F5344CB8AC3E}">
        <p14:creationId xmlns:p14="http://schemas.microsoft.com/office/powerpoint/2010/main" val="274802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B85C-443B-D84E-8B26-2CFA3D01C06F}"/>
              </a:ext>
            </a:extLst>
          </p:cNvPr>
          <p:cNvSpPr>
            <a:spLocks noGrp="1"/>
          </p:cNvSpPr>
          <p:nvPr>
            <p:ph type="title"/>
          </p:nvPr>
        </p:nvSpPr>
        <p:spPr/>
        <p:txBody>
          <a:bodyPr/>
          <a:lstStyle/>
          <a:p>
            <a:r>
              <a:rPr lang="en-US" dirty="0"/>
              <a:t>Understanding the Media Professionals </a:t>
            </a:r>
            <a:endParaRPr lang="en-NG" dirty="0"/>
          </a:p>
        </p:txBody>
      </p:sp>
      <p:sp>
        <p:nvSpPr>
          <p:cNvPr id="3" name="Content Placeholder 2">
            <a:extLst>
              <a:ext uri="{FF2B5EF4-FFF2-40B4-BE49-F238E27FC236}">
                <a16:creationId xmlns:a16="http://schemas.microsoft.com/office/drawing/2014/main" id="{1D6BF2EA-6B9E-254B-9BC9-050AE8473A1A}"/>
              </a:ext>
            </a:extLst>
          </p:cNvPr>
          <p:cNvSpPr>
            <a:spLocks noGrp="1"/>
          </p:cNvSpPr>
          <p:nvPr>
            <p:ph idx="1"/>
          </p:nvPr>
        </p:nvSpPr>
        <p:spPr/>
        <p:txBody>
          <a:bodyPr>
            <a:normAutofit fontScale="70000" lnSpcReduction="20000"/>
          </a:bodyPr>
          <a:lstStyle/>
          <a:p>
            <a:r>
              <a:rPr lang="en-US" dirty="0"/>
              <a:t>We are well trained Journalists , teachers of journalism, communication  and media studies. According to IGI Global , publishers of timely knowledge , in the handbook  of research on comparative approaches to the digital age revolution in Europe and the Americas (2016), media professionals are those who have degree in formal communication programmes ( Journalism, Advertising , Radio and TV, Public Relations  and those who work in the above areas.</a:t>
            </a:r>
          </a:p>
          <a:p>
            <a:r>
              <a:rPr lang="en-US" dirty="0"/>
              <a:t>We adhere strictly to the code of conduct  of the Journalism namely  - truth, objectivity, fairness, respect for privacy, by take note of public good, public interest and absolute privilege. </a:t>
            </a:r>
          </a:p>
          <a:p>
            <a:r>
              <a:rPr lang="en-US" dirty="0"/>
              <a:t>This definition is very instructive against the backdrop of some charlatans and activists masquerading as media professionals under the guise of citizen journalism.  Some refer to themselves as bloggers  who are not ready to be subjected to any rules of engagements in the journalism profession.  </a:t>
            </a:r>
            <a:endParaRPr lang="en-NG" dirty="0"/>
          </a:p>
        </p:txBody>
      </p:sp>
    </p:spTree>
    <p:extLst>
      <p:ext uri="{BB962C8B-B14F-4D97-AF65-F5344CB8AC3E}">
        <p14:creationId xmlns:p14="http://schemas.microsoft.com/office/powerpoint/2010/main" val="2895144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EDDE-7A03-1647-B150-D55B96C1221A}"/>
              </a:ext>
            </a:extLst>
          </p:cNvPr>
          <p:cNvSpPr>
            <a:spLocks noGrp="1"/>
          </p:cNvSpPr>
          <p:nvPr>
            <p:ph type="title"/>
          </p:nvPr>
        </p:nvSpPr>
        <p:spPr/>
        <p:txBody>
          <a:bodyPr/>
          <a:lstStyle/>
          <a:p>
            <a:r>
              <a:rPr lang="en-US" dirty="0"/>
              <a:t>Dissecting the digital Disruption </a:t>
            </a:r>
            <a:endParaRPr lang="en-NG" dirty="0"/>
          </a:p>
        </p:txBody>
      </p:sp>
      <p:sp>
        <p:nvSpPr>
          <p:cNvPr id="3" name="Content Placeholder 2">
            <a:extLst>
              <a:ext uri="{FF2B5EF4-FFF2-40B4-BE49-F238E27FC236}">
                <a16:creationId xmlns:a16="http://schemas.microsoft.com/office/drawing/2014/main" id="{9D8AE111-6F13-1D4C-9516-C52FBC50002D}"/>
              </a:ext>
            </a:extLst>
          </p:cNvPr>
          <p:cNvSpPr>
            <a:spLocks noGrp="1"/>
          </p:cNvSpPr>
          <p:nvPr>
            <p:ph idx="1"/>
          </p:nvPr>
        </p:nvSpPr>
        <p:spPr/>
        <p:txBody>
          <a:bodyPr>
            <a:normAutofit fontScale="77500" lnSpcReduction="20000"/>
          </a:bodyPr>
          <a:lstStyle/>
          <a:p>
            <a:endParaRPr lang="en-US" dirty="0"/>
          </a:p>
          <a:p>
            <a:r>
              <a:rPr lang="en-US" dirty="0"/>
              <a:t>This amazing YouTube video  on digital disruption, digital business transformation and innovation  will assist us great to navigate through this presentation – </a:t>
            </a:r>
            <a:r>
              <a:rPr lang="en-US" dirty="0">
                <a:hlinkClick r:id="rId2"/>
              </a:rPr>
              <a:t>https://</a:t>
            </a:r>
            <a:r>
              <a:rPr lang="en-US" dirty="0" err="1">
                <a:hlinkClick r:id="rId2"/>
              </a:rPr>
              <a:t>youtu.be</a:t>
            </a:r>
            <a:r>
              <a:rPr lang="en-US" dirty="0">
                <a:hlinkClick r:id="rId2"/>
              </a:rPr>
              <a:t>/</a:t>
            </a:r>
            <a:r>
              <a:rPr lang="en-US" dirty="0" err="1">
                <a:hlinkClick r:id="rId2"/>
              </a:rPr>
              <a:t>X19jB3rPtti</a:t>
            </a:r>
            <a:endParaRPr lang="en-US" dirty="0"/>
          </a:p>
          <a:p>
            <a:r>
              <a:rPr lang="en-US" dirty="0"/>
              <a:t>One of the 21</a:t>
            </a:r>
            <a:r>
              <a:rPr lang="en-US" baseline="30000" dirty="0"/>
              <a:t>st</a:t>
            </a:r>
            <a:r>
              <a:rPr lang="en-US" dirty="0"/>
              <a:t> century wonders is the digital disruption which comes with its own technologies  and business models . It technologies are  mobile applications, social media platforms, smartphones, big data ,predictive analytics and cloud . Expectedly, new technologies , creation of new business models  must offer clients or consumers more value.</a:t>
            </a:r>
          </a:p>
          <a:p>
            <a:r>
              <a:rPr lang="en-US" dirty="0"/>
              <a:t>The business models include  </a:t>
            </a:r>
            <a:r>
              <a:rPr lang="en-US" dirty="0" err="1"/>
              <a:t>subscriptions,free</a:t>
            </a:r>
            <a:r>
              <a:rPr lang="en-US" dirty="0"/>
              <a:t> </a:t>
            </a:r>
            <a:r>
              <a:rPr lang="en-US" dirty="0" err="1"/>
              <a:t>offerings,market</a:t>
            </a:r>
            <a:r>
              <a:rPr lang="en-US" dirty="0"/>
              <a:t> lace model ,sharing economy , user experience premium, pyramid model , ecosystem and on – demand model </a:t>
            </a:r>
            <a:endParaRPr lang="en-NG" dirty="0"/>
          </a:p>
        </p:txBody>
      </p:sp>
    </p:spTree>
    <p:extLst>
      <p:ext uri="{BB962C8B-B14F-4D97-AF65-F5344CB8AC3E}">
        <p14:creationId xmlns:p14="http://schemas.microsoft.com/office/powerpoint/2010/main" val="259529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23997-1BEA-784F-B1F2-DD61E0AF686D}"/>
              </a:ext>
            </a:extLst>
          </p:cNvPr>
          <p:cNvSpPr>
            <a:spLocks noGrp="1"/>
          </p:cNvSpPr>
          <p:nvPr>
            <p:ph type="title"/>
          </p:nvPr>
        </p:nvSpPr>
        <p:spPr/>
        <p:txBody>
          <a:bodyPr/>
          <a:lstStyle/>
          <a:p>
            <a:r>
              <a:rPr lang="en-US" dirty="0"/>
              <a:t>The Era of digital disruption</a:t>
            </a:r>
            <a:endParaRPr lang="en-NG" dirty="0"/>
          </a:p>
        </p:txBody>
      </p:sp>
      <p:sp>
        <p:nvSpPr>
          <p:cNvPr id="3" name="Content Placeholder 2">
            <a:extLst>
              <a:ext uri="{FF2B5EF4-FFF2-40B4-BE49-F238E27FC236}">
                <a16:creationId xmlns:a16="http://schemas.microsoft.com/office/drawing/2014/main" id="{A8D288E6-E746-9A41-98BE-C3462D7873FF}"/>
              </a:ext>
            </a:extLst>
          </p:cNvPr>
          <p:cNvSpPr>
            <a:spLocks noGrp="1"/>
          </p:cNvSpPr>
          <p:nvPr>
            <p:ph idx="1"/>
          </p:nvPr>
        </p:nvSpPr>
        <p:spPr/>
        <p:txBody>
          <a:bodyPr>
            <a:normAutofit fontScale="55000" lnSpcReduction="20000"/>
          </a:bodyPr>
          <a:lstStyle/>
          <a:p>
            <a:r>
              <a:rPr lang="en-US" dirty="0"/>
              <a:t>This glorious era began a decade ago when a radical change and dissolution of traditional businesses processes and models were redefined . Digital disruption  is the change that occurs when new digital technologies and business  affect the value proposition of existing goods and services . (Gardner 2021). </a:t>
            </a:r>
          </a:p>
          <a:p>
            <a:r>
              <a:rPr lang="en-US" dirty="0"/>
              <a:t>It features are creating a new market , new consumers , value network or culture ,  new market leaders and alliances. </a:t>
            </a:r>
          </a:p>
          <a:p>
            <a:r>
              <a:rPr lang="en-US" dirty="0"/>
              <a:t>John Kennedy  2015, a Journalist, Editor  with the </a:t>
            </a:r>
            <a:r>
              <a:rPr lang="en-US" dirty="0" err="1"/>
              <a:t>Silican</a:t>
            </a:r>
            <a:r>
              <a:rPr lang="en-US" dirty="0"/>
              <a:t> republic.com, identify  some  businesses  that were affected by digital disruption . These are the media, telecommunications,  transport business , real estate , banking , and software engineering.  This presentation will X-ray and  focus  more on the impact of the digital disruption on the media business.  Before then , I humbly wish to highlight briefly how others sectors were affected by digital disruption disruption.  In the current circumstance, UBER , the world largest taxi company  owns no taxi or  cabs , but moving everyone across the world , setting a new template in the transportation industry. revolutionize the transport sector. For the telecommunication industry , Skype ,We chat and WhatsApp are now the largest phone companies with no telephone infrastructure .in terms optic fibers or cables.  SocietyOne , KICKSTARTER, ZOPA,ASSET CAPITAL,,FUNDING CIRCLES and  KUDA are fastest  growing   Banks in  Australia, the UK and Nigeria  with no physical banking halls and capital base  but trading through applications. .AIRBUB  is a largest accommodation providers for student in the UK with no physical real estate . Software engineering business has APPLE and GOOGLE  as the biggest software vendors without writing any APPS. </a:t>
            </a:r>
            <a:endParaRPr lang="en-NG" dirty="0"/>
          </a:p>
        </p:txBody>
      </p:sp>
    </p:spTree>
    <p:extLst>
      <p:ext uri="{BB962C8B-B14F-4D97-AF65-F5344CB8AC3E}">
        <p14:creationId xmlns:p14="http://schemas.microsoft.com/office/powerpoint/2010/main" val="1608249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46C90-571C-8E47-9434-4BBEF0D49CCF}"/>
              </a:ext>
            </a:extLst>
          </p:cNvPr>
          <p:cNvSpPr>
            <a:spLocks noGrp="1"/>
          </p:cNvSpPr>
          <p:nvPr>
            <p:ph type="title"/>
          </p:nvPr>
        </p:nvSpPr>
        <p:spPr/>
        <p:txBody>
          <a:bodyPr/>
          <a:lstStyle/>
          <a:p>
            <a:r>
              <a:rPr lang="en-US" dirty="0"/>
              <a:t>The elements &amp;How digital disruption  work ? </a:t>
            </a:r>
            <a:endParaRPr lang="en-NG" dirty="0"/>
          </a:p>
        </p:txBody>
      </p:sp>
      <p:sp>
        <p:nvSpPr>
          <p:cNvPr id="3" name="Content Placeholder 2">
            <a:extLst>
              <a:ext uri="{FF2B5EF4-FFF2-40B4-BE49-F238E27FC236}">
                <a16:creationId xmlns:a16="http://schemas.microsoft.com/office/drawing/2014/main" id="{1EAEC763-06C3-C74E-B69D-49D461F71677}"/>
              </a:ext>
            </a:extLst>
          </p:cNvPr>
          <p:cNvSpPr>
            <a:spLocks noGrp="1"/>
          </p:cNvSpPr>
          <p:nvPr>
            <p:ph idx="1"/>
          </p:nvPr>
        </p:nvSpPr>
        <p:spPr/>
        <p:txBody>
          <a:bodyPr>
            <a:normAutofit fontScale="55000" lnSpcReduction="20000"/>
          </a:bodyPr>
          <a:lstStyle/>
          <a:p>
            <a:r>
              <a:rPr lang="en-US" dirty="0"/>
              <a:t>  It is trite to note that SWOT concept – (Strength , </a:t>
            </a:r>
            <a:r>
              <a:rPr lang="en-US" dirty="0" err="1"/>
              <a:t>Weakness,Oppurtunities</a:t>
            </a:r>
            <a:r>
              <a:rPr lang="en-US" dirty="0"/>
              <a:t>, and  Threats),  has been the main driving forces  on the success of  elements and workability of digital disruption. These are simplicity, convenience reliability , free to use and access applications and good use of the online platforms . Six acronyms –AAAAAA,  will  assist us to achieve element enunciated . </a:t>
            </a:r>
          </a:p>
          <a:p>
            <a:r>
              <a:rPr lang="en-US" dirty="0" err="1"/>
              <a:t>ANALYSE</a:t>
            </a:r>
            <a:r>
              <a:rPr lang="en-US" dirty="0"/>
              <a:t>- find out how does  the competition deals with the disruption  </a:t>
            </a:r>
          </a:p>
          <a:p>
            <a:r>
              <a:rPr lang="en-US" dirty="0"/>
              <a:t>ATTACK- identify. And deal with threats through swift  and aggressive actions- </a:t>
            </a:r>
          </a:p>
          <a:p>
            <a:r>
              <a:rPr lang="en-US" dirty="0"/>
              <a:t>ALTERNATIVE –what are the competitors doing . Identify an alternative market channels e.g the TVC, AIT and ARISE TV challenge to state run broadcasters – NTA . PREMIUM Times online and  mainstream newspapers – Van-guard and Punch   </a:t>
            </a:r>
          </a:p>
          <a:p>
            <a:r>
              <a:rPr lang="en-US" dirty="0"/>
              <a:t>ALLIANCES - established alliances with top rated </a:t>
            </a:r>
            <a:r>
              <a:rPr lang="en-US" dirty="0" err="1"/>
              <a:t>organisations</a:t>
            </a:r>
            <a:r>
              <a:rPr lang="en-US" dirty="0"/>
              <a:t>, donor funding </a:t>
            </a:r>
            <a:r>
              <a:rPr lang="en-US" dirty="0" err="1"/>
              <a:t>organisations</a:t>
            </a:r>
            <a:r>
              <a:rPr lang="en-US" dirty="0"/>
              <a:t> </a:t>
            </a:r>
          </a:p>
          <a:p>
            <a:r>
              <a:rPr lang="en-US" dirty="0"/>
              <a:t>ACQUIRE- get insights directly from leading executives on media adaption to their </a:t>
            </a:r>
            <a:r>
              <a:rPr lang="en-US" dirty="0" err="1"/>
              <a:t>organisations</a:t>
            </a:r>
            <a:r>
              <a:rPr lang="en-US" dirty="0"/>
              <a:t>. How does New York Times uses artificial intelligence for </a:t>
            </a:r>
          </a:p>
          <a:p>
            <a:r>
              <a:rPr lang="en-US" dirty="0"/>
              <a:t>AVOID- </a:t>
            </a:r>
          </a:p>
        </p:txBody>
      </p:sp>
    </p:spTree>
    <p:extLst>
      <p:ext uri="{BB962C8B-B14F-4D97-AF65-F5344CB8AC3E}">
        <p14:creationId xmlns:p14="http://schemas.microsoft.com/office/powerpoint/2010/main" val="3768416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8EFD-FFBB-224B-9F5F-09BF7EF262E4}"/>
              </a:ext>
            </a:extLst>
          </p:cNvPr>
          <p:cNvSpPr>
            <a:spLocks noGrp="1"/>
          </p:cNvSpPr>
          <p:nvPr>
            <p:ph type="title"/>
          </p:nvPr>
        </p:nvSpPr>
        <p:spPr/>
        <p:txBody>
          <a:bodyPr/>
          <a:lstStyle/>
          <a:p>
            <a:r>
              <a:rPr lang="en-US" dirty="0"/>
              <a:t>The media share  1</a:t>
            </a:r>
            <a:endParaRPr lang="en-NG" dirty="0"/>
          </a:p>
        </p:txBody>
      </p:sp>
      <p:sp>
        <p:nvSpPr>
          <p:cNvPr id="3" name="Content Placeholder 2">
            <a:extLst>
              <a:ext uri="{FF2B5EF4-FFF2-40B4-BE49-F238E27FC236}">
                <a16:creationId xmlns:a16="http://schemas.microsoft.com/office/drawing/2014/main" id="{FAAAC9F9-1E5B-8242-B48A-1E86C2859C99}"/>
              </a:ext>
            </a:extLst>
          </p:cNvPr>
          <p:cNvSpPr>
            <a:spLocks noGrp="1"/>
          </p:cNvSpPr>
          <p:nvPr>
            <p:ph idx="1"/>
          </p:nvPr>
        </p:nvSpPr>
        <p:spPr/>
        <p:txBody>
          <a:bodyPr>
            <a:normAutofit fontScale="70000" lnSpcReduction="20000"/>
          </a:bodyPr>
          <a:lstStyle/>
          <a:p>
            <a:r>
              <a:rPr lang="en-US" dirty="0"/>
              <a:t>In the media  business today, we have moved from buying newspapers to opening newspapers apps on tablets , listening to  radio stations and watching television from mobile apps . Radio garden.com is now a popular apps with thousands of radio stations globally online real time . We no longer listen  from radio sets in the offices or at homes.newspapers publishing more online and producing hard copies. More adverts are now  propping up in the online newspapers editions. Newspapers, radio and TV are on multimedia channels.  </a:t>
            </a:r>
          </a:p>
          <a:p>
            <a:r>
              <a:rPr lang="en-US" dirty="0"/>
              <a:t>The era of renting DVD’s from corner shops are given ways to streaming favorite TV series on a  smart TV through NETFLIX. Younger generations are demanding instant access to content anywhere anytime.</a:t>
            </a:r>
          </a:p>
          <a:p>
            <a:r>
              <a:rPr lang="en-US" dirty="0"/>
              <a:t>ONTV took viewers by surprise with drama series, soaps , music and variety of entertainment at the detriment of news. They have no TV Announcers, producers nor reporters . Yet they were able to deliver services to teeming  viewers. </a:t>
            </a:r>
          </a:p>
        </p:txBody>
      </p:sp>
    </p:spTree>
    <p:extLst>
      <p:ext uri="{BB962C8B-B14F-4D97-AF65-F5344CB8AC3E}">
        <p14:creationId xmlns:p14="http://schemas.microsoft.com/office/powerpoint/2010/main" val="2633666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045E-B500-8A44-9024-CA5E6F6895C5}"/>
              </a:ext>
            </a:extLst>
          </p:cNvPr>
          <p:cNvSpPr>
            <a:spLocks noGrp="1"/>
          </p:cNvSpPr>
          <p:nvPr>
            <p:ph type="title"/>
          </p:nvPr>
        </p:nvSpPr>
        <p:spPr/>
        <p:txBody>
          <a:bodyPr/>
          <a:lstStyle/>
          <a:p>
            <a:r>
              <a:rPr lang="en-US" dirty="0"/>
              <a:t>Digital disruption 2 </a:t>
            </a:r>
            <a:endParaRPr lang="en-NG" dirty="0"/>
          </a:p>
        </p:txBody>
      </p:sp>
      <p:sp>
        <p:nvSpPr>
          <p:cNvPr id="3" name="Content Placeholder 2">
            <a:extLst>
              <a:ext uri="{FF2B5EF4-FFF2-40B4-BE49-F238E27FC236}">
                <a16:creationId xmlns:a16="http://schemas.microsoft.com/office/drawing/2014/main" id="{61840406-8DB0-F04C-9B7C-EC34497AED17}"/>
              </a:ext>
            </a:extLst>
          </p:cNvPr>
          <p:cNvSpPr>
            <a:spLocks noGrp="1"/>
          </p:cNvSpPr>
          <p:nvPr>
            <p:ph idx="1"/>
          </p:nvPr>
        </p:nvSpPr>
        <p:spPr/>
        <p:txBody>
          <a:bodyPr>
            <a:normAutofit fontScale="77500" lnSpcReduction="20000"/>
          </a:bodyPr>
          <a:lstStyle/>
          <a:p>
            <a:endParaRPr lang="en-US" dirty="0"/>
          </a:p>
          <a:p>
            <a:r>
              <a:rPr lang="en-US" dirty="0"/>
              <a:t>The are no  longer thin line among newspapers, radio and television productions. Newspapers are published online ,radio signals are broadcast online through the radio garden app,  </a:t>
            </a:r>
          </a:p>
          <a:p>
            <a:r>
              <a:rPr lang="en-US" dirty="0"/>
              <a:t>Traditional TV is moving to the online space in an attempt to keep up. The  vogue now is for traditional media outlet having a facebook addresses , twitter handle platforms.  Live streaming is the other of the day   Google TV and YouTube TV are free video service for over 2 billion users a month </a:t>
            </a:r>
          </a:p>
          <a:p>
            <a:r>
              <a:rPr lang="en-US" dirty="0"/>
              <a:t>Cable or satellite TV has displaced terrestrial TV using  air antennas , On – demand viewing disrupted traditional broadcasting model, podcast has taken the center stage in broadcasting . Viewers watch shows on their now schedule, you can avoid annoying commercials </a:t>
            </a:r>
          </a:p>
          <a:p>
            <a:endParaRPr lang="en-NG" dirty="0"/>
          </a:p>
        </p:txBody>
      </p:sp>
    </p:spTree>
    <p:extLst>
      <p:ext uri="{BB962C8B-B14F-4D97-AF65-F5344CB8AC3E}">
        <p14:creationId xmlns:p14="http://schemas.microsoft.com/office/powerpoint/2010/main" val="154906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69C3-9FA8-2C45-A297-3F761DE20307}"/>
              </a:ext>
            </a:extLst>
          </p:cNvPr>
          <p:cNvSpPr>
            <a:spLocks noGrp="1"/>
          </p:cNvSpPr>
          <p:nvPr>
            <p:ph type="title"/>
          </p:nvPr>
        </p:nvSpPr>
        <p:spPr>
          <a:xfrm>
            <a:off x="1443491" y="527429"/>
            <a:ext cx="6571343" cy="1049235"/>
          </a:xfrm>
        </p:spPr>
        <p:txBody>
          <a:bodyPr>
            <a:normAutofit fontScale="90000"/>
          </a:bodyPr>
          <a:lstStyle/>
          <a:p>
            <a:r>
              <a:rPr lang="en-US" dirty="0"/>
              <a:t>Democratization of Physical and Human capital – Strategies &amp; Tactics </a:t>
            </a:r>
            <a:endParaRPr lang="en-NG" dirty="0"/>
          </a:p>
        </p:txBody>
      </p:sp>
      <p:sp>
        <p:nvSpPr>
          <p:cNvPr id="3" name="Content Placeholder 2">
            <a:extLst>
              <a:ext uri="{FF2B5EF4-FFF2-40B4-BE49-F238E27FC236}">
                <a16:creationId xmlns:a16="http://schemas.microsoft.com/office/drawing/2014/main" id="{9497503B-50A7-7D45-B94F-F00FEA62FDF1}"/>
              </a:ext>
            </a:extLst>
          </p:cNvPr>
          <p:cNvSpPr>
            <a:spLocks noGrp="1"/>
          </p:cNvSpPr>
          <p:nvPr>
            <p:ph idx="1"/>
          </p:nvPr>
        </p:nvSpPr>
        <p:spPr/>
        <p:txBody>
          <a:bodyPr>
            <a:normAutofit fontScale="70000" lnSpcReduction="20000"/>
          </a:bodyPr>
          <a:lstStyle/>
          <a:p>
            <a:r>
              <a:rPr lang="en-US" dirty="0"/>
              <a:t>According to the world economic forum report 2022;  there are four digital trends reshaping the media industry in the last decade and will effectively navigate the future. These are the combinations of demography , consumer </a:t>
            </a:r>
            <a:r>
              <a:rPr lang="en-US" dirty="0" err="1"/>
              <a:t>behaviours</a:t>
            </a:r>
            <a:r>
              <a:rPr lang="en-US" dirty="0"/>
              <a:t> , rise of amateur content creator grown up by the Eco system challenges  and increasing usage of technology .</a:t>
            </a:r>
          </a:p>
          <a:p>
            <a:r>
              <a:rPr lang="en-US" dirty="0"/>
              <a:t>The Demographics option- the global middle age class grows from 1.8 billon in 2009  and projected to move up to 4.9 billion in 2030. The emergence of the millennials generations from 1981 to 1997 are looking for convenience, memorable experiences and instant access to content online , real time , more importantly on videos and audio channels . 70 per cent of Nigerian youthful population consume news from social media platforms through mobile devices.  The aging world populations demand s for health and wellness contents, entertainment and educational services for older people. Pew research center says 80 per cent of American adults consume news online.  </a:t>
            </a:r>
            <a:endParaRPr lang="en-NG" dirty="0"/>
          </a:p>
        </p:txBody>
      </p:sp>
    </p:spTree>
    <p:extLst>
      <p:ext uri="{BB962C8B-B14F-4D97-AF65-F5344CB8AC3E}">
        <p14:creationId xmlns:p14="http://schemas.microsoft.com/office/powerpoint/2010/main" val="2315684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E8D34-23C4-3047-AEA5-EC11B77062E0}"/>
              </a:ext>
            </a:extLst>
          </p:cNvPr>
          <p:cNvSpPr>
            <a:spLocks noGrp="1"/>
          </p:cNvSpPr>
          <p:nvPr>
            <p:ph type="title"/>
          </p:nvPr>
        </p:nvSpPr>
        <p:spPr/>
        <p:txBody>
          <a:bodyPr/>
          <a:lstStyle/>
          <a:p>
            <a:r>
              <a:rPr lang="en-US" dirty="0"/>
              <a:t>Strategy and Tactics 2 </a:t>
            </a:r>
            <a:endParaRPr lang="en-NG" dirty="0"/>
          </a:p>
        </p:txBody>
      </p:sp>
      <p:sp>
        <p:nvSpPr>
          <p:cNvPr id="3" name="Content Placeholder 2">
            <a:extLst>
              <a:ext uri="{FF2B5EF4-FFF2-40B4-BE49-F238E27FC236}">
                <a16:creationId xmlns:a16="http://schemas.microsoft.com/office/drawing/2014/main" id="{1F7A406C-1A4B-E24D-9A39-107D51664347}"/>
              </a:ext>
            </a:extLst>
          </p:cNvPr>
          <p:cNvSpPr>
            <a:spLocks noGrp="1"/>
          </p:cNvSpPr>
          <p:nvPr>
            <p:ph idx="1"/>
          </p:nvPr>
        </p:nvSpPr>
        <p:spPr/>
        <p:txBody>
          <a:bodyPr>
            <a:normAutofit fontScale="62500" lnSpcReduction="20000"/>
          </a:bodyPr>
          <a:lstStyle/>
          <a:p>
            <a:r>
              <a:rPr lang="en-US" dirty="0"/>
              <a:t>In the Nigerian media space ,the online  publishing  have broken the barriers of the main stream media  production techniques. Opera News online, Legit.news online, PremiumTimes News online, Aledeh.com, and The Cable among others  have embarked on fully automated newsroom , where artificial intelligence , natural language processing and machine learning are driving content strategies. Bayo </a:t>
            </a:r>
            <a:r>
              <a:rPr lang="en-US" dirty="0" err="1"/>
              <a:t>Olupohunda</a:t>
            </a:r>
            <a:r>
              <a:rPr lang="en-US" dirty="0"/>
              <a:t> is leading the Opera news room, Dapo Olorunyomi and </a:t>
            </a:r>
            <a:r>
              <a:rPr lang="en-US" dirty="0" err="1"/>
              <a:t>Muskilu</a:t>
            </a:r>
            <a:r>
              <a:rPr lang="en-US" dirty="0"/>
              <a:t> Mojeed are  giving directions at Premium Times. Sulyman Aledeh and Simeon Kolawole are showing good examples of how new media newsroom should be managed . These crop of Journalists redefine media content serving particular niche, and using appropriate technology  for  news format, presentations, when and where ever appropriate. </a:t>
            </a:r>
          </a:p>
          <a:p>
            <a:r>
              <a:rPr lang="en-US" dirty="0">
                <a:hlinkClick r:id="rId2"/>
              </a:rPr>
              <a:t>Https://hub.opera.com</a:t>
            </a:r>
            <a:r>
              <a:rPr lang="en-US" dirty="0"/>
              <a:t>, </a:t>
            </a:r>
            <a:r>
              <a:rPr lang="en-US" dirty="0">
                <a:hlinkClick r:id="rId3"/>
              </a:rPr>
              <a:t>https://premiumtimes.com</a:t>
            </a:r>
            <a:r>
              <a:rPr lang="en-US" dirty="0"/>
              <a:t> ,</a:t>
            </a:r>
          </a:p>
          <a:p>
            <a:r>
              <a:rPr lang="en-US" dirty="0">
                <a:hlinkClick r:id="rId4"/>
              </a:rPr>
              <a:t>https://</a:t>
            </a:r>
            <a:r>
              <a:rPr lang="en-US" dirty="0" err="1">
                <a:hlinkClick r:id="rId4"/>
              </a:rPr>
              <a:t>www.thecable.ng</a:t>
            </a:r>
            <a:r>
              <a:rPr lang="en-US" dirty="0"/>
              <a:t>, </a:t>
            </a:r>
            <a:r>
              <a:rPr lang="en-US" dirty="0">
                <a:hlinkClick r:id="" action="ppaction://noaction"/>
              </a:rPr>
              <a:t>http://www.vanguard group.com</a:t>
            </a:r>
            <a:r>
              <a:rPr lang="en-US" dirty="0"/>
              <a:t> </a:t>
            </a:r>
          </a:p>
          <a:p>
            <a:r>
              <a:rPr lang="en-US" dirty="0">
                <a:hlinkClick r:id="rId5"/>
              </a:rPr>
              <a:t>https://</a:t>
            </a:r>
            <a:r>
              <a:rPr lang="en-US" dirty="0" err="1">
                <a:hlinkClick r:id="rId5"/>
              </a:rPr>
              <a:t>guardian.ng</a:t>
            </a:r>
            <a:r>
              <a:rPr lang="en-US" dirty="0"/>
              <a:t>, </a:t>
            </a:r>
            <a:r>
              <a:rPr lang="en-US" dirty="0">
                <a:hlinkClick r:id="rId6"/>
              </a:rPr>
              <a:t>https://www.punching.com</a:t>
            </a:r>
            <a:r>
              <a:rPr lang="en-US" dirty="0"/>
              <a:t> </a:t>
            </a:r>
          </a:p>
          <a:p>
            <a:endParaRPr lang="en-US" dirty="0"/>
          </a:p>
        </p:txBody>
      </p:sp>
    </p:spTree>
    <p:extLst>
      <p:ext uri="{BB962C8B-B14F-4D97-AF65-F5344CB8AC3E}">
        <p14:creationId xmlns:p14="http://schemas.microsoft.com/office/powerpoint/2010/main" val="158792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14FB8-8110-B24C-A88E-8D9DB700DA62}"/>
              </a:ext>
            </a:extLst>
          </p:cNvPr>
          <p:cNvSpPr>
            <a:spLocks noGrp="1"/>
          </p:cNvSpPr>
          <p:nvPr>
            <p:ph type="title"/>
          </p:nvPr>
        </p:nvSpPr>
        <p:spPr/>
        <p:txBody>
          <a:bodyPr/>
          <a:lstStyle/>
          <a:p>
            <a:r>
              <a:rPr lang="en-US" dirty="0"/>
              <a:t>Strategies &amp; Tactics 3</a:t>
            </a:r>
            <a:endParaRPr lang="en-NG" dirty="0"/>
          </a:p>
        </p:txBody>
      </p:sp>
      <p:sp>
        <p:nvSpPr>
          <p:cNvPr id="3" name="Content Placeholder 2">
            <a:extLst>
              <a:ext uri="{FF2B5EF4-FFF2-40B4-BE49-F238E27FC236}">
                <a16:creationId xmlns:a16="http://schemas.microsoft.com/office/drawing/2014/main" id="{1331CF55-DEBD-0648-93E7-81E58D505A68}"/>
              </a:ext>
            </a:extLst>
          </p:cNvPr>
          <p:cNvSpPr>
            <a:spLocks noGrp="1"/>
          </p:cNvSpPr>
          <p:nvPr>
            <p:ph idx="1"/>
          </p:nvPr>
        </p:nvSpPr>
        <p:spPr/>
        <p:txBody>
          <a:bodyPr>
            <a:normAutofit fontScale="77500" lnSpcReduction="20000"/>
          </a:bodyPr>
          <a:lstStyle/>
          <a:p>
            <a:r>
              <a:rPr lang="en-US" dirty="0"/>
              <a:t>The new media startup challenge </a:t>
            </a:r>
          </a:p>
          <a:p>
            <a:r>
              <a:rPr lang="en-US" dirty="0" err="1"/>
              <a:t>Dataphyte</a:t>
            </a:r>
            <a:r>
              <a:rPr lang="en-US" dirty="0"/>
              <a:t>  is a Nigerian media and data analytics company, led by Joshua Olufemi  that provides products and services on data journalism and data driven investigations  to help the public and private sectors generate value  for date and sociology economic insights . It raised 100 thousand dollars seed media investment from the media development investment fund . ,</a:t>
            </a:r>
          </a:p>
          <a:p>
            <a:r>
              <a:rPr lang="en-US" dirty="0"/>
              <a:t>See </a:t>
            </a:r>
            <a:r>
              <a:rPr lang="en-US" dirty="0">
                <a:hlinkClick r:id="rId2"/>
              </a:rPr>
              <a:t>https://</a:t>
            </a:r>
            <a:r>
              <a:rPr lang="en-US" dirty="0" err="1">
                <a:hlinkClick r:id="rId2"/>
              </a:rPr>
              <a:t>dataphyte.com</a:t>
            </a:r>
            <a:r>
              <a:rPr lang="en-US" dirty="0"/>
              <a:t> </a:t>
            </a:r>
          </a:p>
          <a:p>
            <a:r>
              <a:rPr lang="en-US" dirty="0" err="1"/>
              <a:t>Stears</a:t>
            </a:r>
            <a:r>
              <a:rPr lang="en-US" dirty="0"/>
              <a:t> Business i- a digital media  publication information start up provides access to high quality information  on financial news in Nigeria .It raised 600 thousand dollars seed money to build Africa’s Bloomberg media company. See </a:t>
            </a:r>
            <a:r>
              <a:rPr lang="en-US" dirty="0">
                <a:hlinkClick r:id="" action="ppaction://noaction"/>
              </a:rPr>
              <a:t>https://</a:t>
            </a:r>
            <a:r>
              <a:rPr lang="en-US" dirty="0" err="1">
                <a:hlinkClick r:id="" action="ppaction://noaction"/>
              </a:rPr>
              <a:t>techpoint.africa</a:t>
            </a:r>
            <a:r>
              <a:rPr lang="en-US" dirty="0"/>
              <a:t>  </a:t>
            </a:r>
            <a:endParaRPr lang="en-NG" dirty="0"/>
          </a:p>
        </p:txBody>
      </p:sp>
    </p:spTree>
    <p:extLst>
      <p:ext uri="{BB962C8B-B14F-4D97-AF65-F5344CB8AC3E}">
        <p14:creationId xmlns:p14="http://schemas.microsoft.com/office/powerpoint/2010/main" val="2086645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84CCB-D5B2-2C49-9D02-E909DE318785}"/>
              </a:ext>
            </a:extLst>
          </p:cNvPr>
          <p:cNvSpPr>
            <a:spLocks noGrp="1"/>
          </p:cNvSpPr>
          <p:nvPr>
            <p:ph type="title"/>
          </p:nvPr>
        </p:nvSpPr>
        <p:spPr/>
        <p:txBody>
          <a:bodyPr/>
          <a:lstStyle/>
          <a:p>
            <a:r>
              <a:rPr lang="en-US" dirty="0"/>
              <a:t>Evaluating excellence performance </a:t>
            </a:r>
            <a:endParaRPr lang="en-NG" dirty="0"/>
          </a:p>
        </p:txBody>
      </p:sp>
      <p:sp>
        <p:nvSpPr>
          <p:cNvPr id="3" name="Content Placeholder 2">
            <a:extLst>
              <a:ext uri="{FF2B5EF4-FFF2-40B4-BE49-F238E27FC236}">
                <a16:creationId xmlns:a16="http://schemas.microsoft.com/office/drawing/2014/main" id="{049B7423-5321-E74E-8EEE-0B0ADF4454DD}"/>
              </a:ext>
            </a:extLst>
          </p:cNvPr>
          <p:cNvSpPr>
            <a:spLocks noGrp="1"/>
          </p:cNvSpPr>
          <p:nvPr>
            <p:ph idx="1"/>
          </p:nvPr>
        </p:nvSpPr>
        <p:spPr/>
        <p:txBody>
          <a:bodyPr>
            <a:normAutofit fontScale="70000" lnSpcReduction="20000"/>
          </a:bodyPr>
          <a:lstStyle/>
          <a:p>
            <a:r>
              <a:rPr lang="en-US" dirty="0"/>
              <a:t> Strength , Weakness ,Opportunities and Threats,  (SWOT), analysis will be used to measured the excellence performance of media </a:t>
            </a:r>
            <a:r>
              <a:rPr lang="en-US" dirty="0" err="1"/>
              <a:t>Organisations</a:t>
            </a:r>
            <a:r>
              <a:rPr lang="en-US" dirty="0"/>
              <a:t> in the era of digital disruption </a:t>
            </a:r>
          </a:p>
          <a:p>
            <a:r>
              <a:rPr lang="en-US" dirty="0"/>
              <a:t>The diverse use of technology, cost effectiveness and value addition to media products and services are some of the greatest strength of digital disruption in the Nigerian media. By now all media </a:t>
            </a:r>
            <a:r>
              <a:rPr lang="en-US" dirty="0" err="1"/>
              <a:t>organisations</a:t>
            </a:r>
            <a:r>
              <a:rPr lang="en-US" dirty="0"/>
              <a:t> in Nigeria  are operating on the multimedia platforms. For example , the Premium Times online  digital network platform have variety of specialized media products covering local Nigerian language, the election centre, human rights trafficking </a:t>
            </a:r>
            <a:r>
              <a:rPr lang="en-US" dirty="0" err="1"/>
              <a:t>investigation,press</a:t>
            </a:r>
            <a:r>
              <a:rPr lang="en-US" dirty="0"/>
              <a:t> attack tracker , podcast and campus reporter among others.  Online publications have reduced the challenge of the cost of  newsprint and other printing accessories importation. Specialized online skills for Journalists have  improved. Facts checking techniques have taken center stage in the newsroom.  Machine  learning tools are already assisting Journalists to sort out documents and images in the newsroom.</a:t>
            </a:r>
          </a:p>
        </p:txBody>
      </p:sp>
    </p:spTree>
    <p:extLst>
      <p:ext uri="{BB962C8B-B14F-4D97-AF65-F5344CB8AC3E}">
        <p14:creationId xmlns:p14="http://schemas.microsoft.com/office/powerpoint/2010/main" val="369670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77FA-FE89-2543-AAD9-D9CD23D02241}"/>
              </a:ext>
            </a:extLst>
          </p:cNvPr>
          <p:cNvSpPr>
            <a:spLocks noGrp="1"/>
          </p:cNvSpPr>
          <p:nvPr>
            <p:ph type="title"/>
          </p:nvPr>
        </p:nvSpPr>
        <p:spPr/>
        <p:txBody>
          <a:bodyPr/>
          <a:lstStyle/>
          <a:p>
            <a:r>
              <a:rPr lang="en-US" dirty="0"/>
              <a:t>Evaluation 2 </a:t>
            </a:r>
            <a:endParaRPr lang="en-NG" dirty="0"/>
          </a:p>
        </p:txBody>
      </p:sp>
      <p:sp>
        <p:nvSpPr>
          <p:cNvPr id="3" name="Content Placeholder 2">
            <a:extLst>
              <a:ext uri="{FF2B5EF4-FFF2-40B4-BE49-F238E27FC236}">
                <a16:creationId xmlns:a16="http://schemas.microsoft.com/office/drawing/2014/main" id="{F530639F-8598-1F40-9A9E-F24C91692F20}"/>
              </a:ext>
            </a:extLst>
          </p:cNvPr>
          <p:cNvSpPr>
            <a:spLocks noGrp="1"/>
          </p:cNvSpPr>
          <p:nvPr>
            <p:ph idx="1"/>
          </p:nvPr>
        </p:nvSpPr>
        <p:spPr/>
        <p:txBody>
          <a:bodyPr>
            <a:normAutofit fontScale="70000" lnSpcReduction="20000"/>
          </a:bodyPr>
          <a:lstStyle/>
          <a:p>
            <a:r>
              <a:rPr lang="en-US" dirty="0"/>
              <a:t>The weaknesses  in the media space is the emergence of content development by non Journalists or amateurs who throws caution into the wind in relation to the code of conduct to ethics of the profession. Some of the stories posted online fall short of  best practices. Inadequate research of some stories are noticeable in some online platforms. Respect to decency and privacy are strictly adhere to.</a:t>
            </a:r>
          </a:p>
          <a:p>
            <a:r>
              <a:rPr lang="en-US" dirty="0"/>
              <a:t> digital disruption </a:t>
            </a:r>
            <a:r>
              <a:rPr lang="en-US" dirty="0" err="1"/>
              <a:t>Oppurtunities</a:t>
            </a:r>
            <a:r>
              <a:rPr lang="en-US" dirty="0"/>
              <a:t> are noticeable in the areas of diversification of revenue sources for the media industry. There are more online adverts , special media projects , grants and partnerships from donors  agencies. Available statistics shows that  online adverts for Vanguard newspapers account for about 40,000 dollars per month. There are  more direct advert placement on facebook  and tweeter posts. There a re more audience engagement online real time. New  media digital jobs are now available for technological savvy Journalists.    </a:t>
            </a:r>
            <a:endParaRPr lang="en-NG" dirty="0"/>
          </a:p>
        </p:txBody>
      </p:sp>
    </p:spTree>
    <p:extLst>
      <p:ext uri="{BB962C8B-B14F-4D97-AF65-F5344CB8AC3E}">
        <p14:creationId xmlns:p14="http://schemas.microsoft.com/office/powerpoint/2010/main" val="3340624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88E5-0475-5A42-8ACF-A283F8CBA61F}"/>
              </a:ext>
            </a:extLst>
          </p:cNvPr>
          <p:cNvSpPr>
            <a:spLocks noGrp="1"/>
          </p:cNvSpPr>
          <p:nvPr>
            <p:ph type="title"/>
          </p:nvPr>
        </p:nvSpPr>
        <p:spPr/>
        <p:txBody>
          <a:bodyPr/>
          <a:lstStyle/>
          <a:p>
            <a:r>
              <a:rPr lang="en-US" dirty="0"/>
              <a:t>Evaluation 3 </a:t>
            </a:r>
            <a:endParaRPr lang="en-NG" dirty="0"/>
          </a:p>
        </p:txBody>
      </p:sp>
      <p:sp>
        <p:nvSpPr>
          <p:cNvPr id="3" name="Content Placeholder 2">
            <a:extLst>
              <a:ext uri="{FF2B5EF4-FFF2-40B4-BE49-F238E27FC236}">
                <a16:creationId xmlns:a16="http://schemas.microsoft.com/office/drawing/2014/main" id="{2424822E-564D-E844-9B7C-6A2EA50A14AC}"/>
              </a:ext>
            </a:extLst>
          </p:cNvPr>
          <p:cNvSpPr>
            <a:spLocks noGrp="1"/>
          </p:cNvSpPr>
          <p:nvPr>
            <p:ph idx="1"/>
          </p:nvPr>
        </p:nvSpPr>
        <p:spPr/>
        <p:txBody>
          <a:bodyPr/>
          <a:lstStyle/>
          <a:p>
            <a:r>
              <a:rPr lang="en-US" dirty="0"/>
              <a:t>Threats are noticeable in the loss of jobs . The traditional media titles or positions such  are gone , paving way for new media generated titles such as videographers, data analysts and team lead among others.  </a:t>
            </a:r>
          </a:p>
          <a:p>
            <a:r>
              <a:rPr lang="en-US" dirty="0"/>
              <a:t>There are regulators uncertainty over intellectual property rights . The new generation of media consumers are looking for instant access to content globally. </a:t>
            </a:r>
            <a:endParaRPr lang="en-NG" dirty="0"/>
          </a:p>
        </p:txBody>
      </p:sp>
    </p:spTree>
    <p:extLst>
      <p:ext uri="{BB962C8B-B14F-4D97-AF65-F5344CB8AC3E}">
        <p14:creationId xmlns:p14="http://schemas.microsoft.com/office/powerpoint/2010/main" val="2001942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DFABF-4137-C948-A54D-94C042A5F4FF}"/>
              </a:ext>
            </a:extLst>
          </p:cNvPr>
          <p:cNvSpPr>
            <a:spLocks noGrp="1"/>
          </p:cNvSpPr>
          <p:nvPr>
            <p:ph type="title"/>
          </p:nvPr>
        </p:nvSpPr>
        <p:spPr/>
        <p:txBody>
          <a:bodyPr/>
          <a:lstStyle/>
          <a:p>
            <a:r>
              <a:rPr lang="en-US" dirty="0"/>
              <a:t>Recommendations</a:t>
            </a:r>
            <a:endParaRPr lang="en-NG" dirty="0"/>
          </a:p>
        </p:txBody>
      </p:sp>
      <p:sp>
        <p:nvSpPr>
          <p:cNvPr id="3" name="Content Placeholder 2">
            <a:extLst>
              <a:ext uri="{FF2B5EF4-FFF2-40B4-BE49-F238E27FC236}">
                <a16:creationId xmlns:a16="http://schemas.microsoft.com/office/drawing/2014/main" id="{4AD2C7BC-C6DE-BC48-BCFA-EA0AE458EB56}"/>
              </a:ext>
            </a:extLst>
          </p:cNvPr>
          <p:cNvSpPr>
            <a:spLocks noGrp="1"/>
          </p:cNvSpPr>
          <p:nvPr>
            <p:ph idx="1"/>
          </p:nvPr>
        </p:nvSpPr>
        <p:spPr/>
        <p:txBody>
          <a:bodyPr>
            <a:normAutofit fontScale="92500" lnSpcReduction="20000"/>
          </a:bodyPr>
          <a:lstStyle/>
          <a:p>
            <a:r>
              <a:rPr lang="en-US" dirty="0"/>
              <a:t>There must be an urgent  capacity building  or  training  the practicing and student  Journalists on  digital disruption technologies and strategies. This can be done through expansion of the Mass Communication curriculum to accommodate the realities of digital disruption.</a:t>
            </a:r>
          </a:p>
          <a:p>
            <a:r>
              <a:rPr lang="en-US" dirty="0"/>
              <a:t> Media organizations in nigeria must own the change and ensure organization wide commitment to digital transformation . They must team up and create competitive advantage from brand recognition. </a:t>
            </a:r>
          </a:p>
          <a:p>
            <a:r>
              <a:rPr lang="en-US" dirty="0"/>
              <a:t>Take full responsibility for data ownership and ethics.   </a:t>
            </a:r>
            <a:endParaRPr lang="en-NG" dirty="0"/>
          </a:p>
        </p:txBody>
      </p:sp>
    </p:spTree>
    <p:extLst>
      <p:ext uri="{BB962C8B-B14F-4D97-AF65-F5344CB8AC3E}">
        <p14:creationId xmlns:p14="http://schemas.microsoft.com/office/powerpoint/2010/main" val="4066028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AD6D-BE7C-3349-AD0F-28AB13402BA3}"/>
              </a:ext>
            </a:extLst>
          </p:cNvPr>
          <p:cNvSpPr>
            <a:spLocks noGrp="1"/>
          </p:cNvSpPr>
          <p:nvPr>
            <p:ph type="title"/>
          </p:nvPr>
        </p:nvSpPr>
        <p:spPr/>
        <p:txBody>
          <a:bodyPr/>
          <a:lstStyle/>
          <a:p>
            <a:r>
              <a:rPr lang="en-US" dirty="0"/>
              <a:t>References </a:t>
            </a:r>
            <a:endParaRPr lang="en-NG" dirty="0"/>
          </a:p>
        </p:txBody>
      </p:sp>
      <p:sp>
        <p:nvSpPr>
          <p:cNvPr id="3" name="Content Placeholder 2">
            <a:extLst>
              <a:ext uri="{FF2B5EF4-FFF2-40B4-BE49-F238E27FC236}">
                <a16:creationId xmlns:a16="http://schemas.microsoft.com/office/drawing/2014/main" id="{9A6F0635-C22A-3A4C-B99E-F79395C8E563}"/>
              </a:ext>
            </a:extLst>
          </p:cNvPr>
          <p:cNvSpPr>
            <a:spLocks noGrp="1"/>
          </p:cNvSpPr>
          <p:nvPr>
            <p:ph idx="1"/>
          </p:nvPr>
        </p:nvSpPr>
        <p:spPr>
          <a:xfrm>
            <a:off x="481239" y="2125266"/>
            <a:ext cx="7886700" cy="3263504"/>
          </a:xfrm>
        </p:spPr>
        <p:txBody>
          <a:bodyPr>
            <a:normAutofit fontScale="47500" lnSpcReduction="20000"/>
          </a:bodyPr>
          <a:lstStyle/>
          <a:p>
            <a:r>
              <a:rPr lang="en-US" dirty="0"/>
              <a:t>Otufodunrin.L. (2019). How To Survive The Digital Disruption In The Media Industry . Media Career Network. Lagos. </a:t>
            </a:r>
            <a:r>
              <a:rPr lang="en-US" dirty="0">
                <a:hlinkClick r:id="rId2"/>
              </a:rPr>
              <a:t>https://</a:t>
            </a:r>
            <a:r>
              <a:rPr lang="en-US" dirty="0" err="1">
                <a:hlinkClick r:id="rId2"/>
              </a:rPr>
              <a:t>mediacareerng.org</a:t>
            </a:r>
            <a:endParaRPr lang="en-US" dirty="0"/>
          </a:p>
          <a:p>
            <a:r>
              <a:rPr lang="en-US" dirty="0"/>
              <a:t>Benjamin ,T.  (2021). Nine  Disruptive  Business Models : New Opportunities For Companies.  </a:t>
            </a:r>
            <a:r>
              <a:rPr lang="en-US" dirty="0">
                <a:hlinkClick r:id="rId3"/>
              </a:rPr>
              <a:t>Www.morethandigital.info</a:t>
            </a:r>
            <a:r>
              <a:rPr lang="en-US" dirty="0"/>
              <a:t>. Switzerland .</a:t>
            </a:r>
          </a:p>
          <a:p>
            <a:r>
              <a:rPr lang="en-US" dirty="0"/>
              <a:t>Pendlebury , Ty. (2021). YouTube TV Review. </a:t>
            </a:r>
            <a:r>
              <a:rPr lang="en-US" dirty="0">
                <a:hlinkClick r:id="rId4"/>
              </a:rPr>
              <a:t>www.cnet.com/reviews/YouTube-tv-review/</a:t>
            </a:r>
            <a:endParaRPr lang="en-US" dirty="0"/>
          </a:p>
          <a:p>
            <a:r>
              <a:rPr lang="en-US" dirty="0"/>
              <a:t> Kennedy. J. (2015). Digital Disruption Changed 8 Industries Forever. </a:t>
            </a:r>
            <a:r>
              <a:rPr lang="en-US" dirty="0" err="1">
                <a:hlinkClick r:id="rId5"/>
              </a:rPr>
              <a:t>Www.siliconrepublic.com</a:t>
            </a:r>
            <a:endParaRPr lang="en-US" dirty="0"/>
          </a:p>
          <a:p>
            <a:r>
              <a:rPr lang="en-US" dirty="0"/>
              <a:t>Ramesh .R. (2019) . Navigating A World Of Digital Disruption . Boston Grøûp. </a:t>
            </a:r>
          </a:p>
          <a:p>
            <a:r>
              <a:rPr lang="en-US" dirty="0"/>
              <a:t>Strategy In The Age Of Digital Disruption.(2021).www.instead.edu/executive-education/open-online –programmes/strategy-age –digital-disruption-overview</a:t>
            </a:r>
          </a:p>
          <a:p>
            <a:r>
              <a:rPr lang="en-US" dirty="0"/>
              <a:t>Surviving  Digital Disruption. (2022).http://</a:t>
            </a:r>
            <a:r>
              <a:rPr lang="en-US" dirty="0" err="1"/>
              <a:t>reports.weforum.org</a:t>
            </a:r>
            <a:r>
              <a:rPr lang="en-US" dirty="0"/>
              <a:t>  </a:t>
            </a:r>
          </a:p>
          <a:p>
            <a:r>
              <a:rPr lang="en-US" dirty="0"/>
              <a:t> </a:t>
            </a:r>
            <a:r>
              <a:rPr lang="en-US" dirty="0" err="1">
                <a:hlinkClick r:id="rId6"/>
              </a:rPr>
              <a:t>Www.vanguardngr.com</a:t>
            </a:r>
            <a:endParaRPr lang="en-US" dirty="0"/>
          </a:p>
          <a:p>
            <a:r>
              <a:rPr lang="en-US" dirty="0">
                <a:hlinkClick r:id="rId7"/>
              </a:rPr>
              <a:t>https://</a:t>
            </a:r>
            <a:r>
              <a:rPr lang="en-US" dirty="0" err="1">
                <a:hlinkClick r:id="rId7"/>
              </a:rPr>
              <a:t>www.thecable.ng</a:t>
            </a:r>
            <a:endParaRPr lang="en-US" dirty="0"/>
          </a:p>
          <a:p>
            <a:r>
              <a:rPr lang="en-US" dirty="0" err="1">
                <a:hlinkClick r:id="rId8"/>
              </a:rPr>
              <a:t>www.thisdaylive.com</a:t>
            </a:r>
            <a:r>
              <a:rPr lang="en-US" dirty="0"/>
              <a:t> – Disruptive Technologies and New Business Models , 2018</a:t>
            </a:r>
          </a:p>
          <a:p>
            <a:endParaRPr lang="en-NG" dirty="0"/>
          </a:p>
        </p:txBody>
      </p:sp>
    </p:spTree>
    <p:extLst>
      <p:ext uri="{BB962C8B-B14F-4D97-AF65-F5344CB8AC3E}">
        <p14:creationId xmlns:p14="http://schemas.microsoft.com/office/powerpoint/2010/main" val="407896929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17</Slides>
  <Notes>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Gallery</vt:lpstr>
      <vt:lpstr>Media Professionalism in the Era of Digital Disruption: Strategies and Tactics for Excellent Performance.</vt:lpstr>
      <vt:lpstr>Protocol</vt:lpstr>
      <vt:lpstr>Breaking It Down</vt:lpstr>
      <vt:lpstr>Understanding the Media Professionals </vt:lpstr>
      <vt:lpstr>Dissecting the digital Disruption </vt:lpstr>
      <vt:lpstr>The Era of digital disruption</vt:lpstr>
      <vt:lpstr>The elements &amp;How digital disruption  work ? </vt:lpstr>
      <vt:lpstr>The media share  1</vt:lpstr>
      <vt:lpstr>Digital disruption 2 </vt:lpstr>
      <vt:lpstr>Democratization of Physical and Human capital – Strategies &amp; Tactics </vt:lpstr>
      <vt:lpstr>Strategy and Tactics 2 </vt:lpstr>
      <vt:lpstr>Strategies &amp; Tactics 3</vt:lpstr>
      <vt:lpstr>Evaluating excellence performance </vt:lpstr>
      <vt:lpstr>Evaluation 2 </vt:lpstr>
      <vt:lpstr>Evaluation 3 </vt:lpstr>
      <vt:lpstr>Recommendations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Election Ad Hoc Personnel </dc:title>
  <dc:creator>Qasim Akinreti</dc:creator>
  <cp:lastModifiedBy>Qasim Akinreti</cp:lastModifiedBy>
  <cp:revision>6</cp:revision>
  <dcterms:created xsi:type="dcterms:W3CDTF">2021-11-24T20:54:34Z</dcterms:created>
  <dcterms:modified xsi:type="dcterms:W3CDTF">2022-03-30T09:16:40Z</dcterms:modified>
</cp:coreProperties>
</file>