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1.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Lst>
  <p:sldSz type="screen16x9" cy="6858000" cx="12192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p:showPr>
    <p:present/>
    <p:sldAll/>
    <p:penClr>
      <a:prstClr val="red"/>
    </p:penClr>
  </p:showPr>
  <p:clrMru>
    <a:srgbClr val="0000FF"/>
    <a:srgbClr val="6600CC"/>
    <a:srgbClr val="FF00FF"/>
  </p:clrMru>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SorterView">
  <p:normalViewPr>
    <p:restoredLeft sz="14995" autoAdjust="0"/>
    <p:restoredTop sz="94641" autoAdjust="0"/>
  </p:normalViewPr>
  <p:slideViewPr>
    <p:cSldViewPr snapToGrid="0">
      <p:cViewPr varScale="1">
        <p:scale>
          <a:sx n="78" d="100"/>
          <a:sy n="78" d="100"/>
        </p:scale>
        <p:origin x="878" y="62"/>
      </p:cViewPr>
    </p:cSldViewPr>
  </p:slideViewPr>
  <p:notesTextViewPr>
    <p:cViewPr>
      <p:scale>
        <a:sx n="1" d="1"/>
        <a:sy n="1" d="1"/>
      </p:scale>
      <p:origin x="0" y="0"/>
    </p:cViewPr>
  </p:notesTextViewPr>
  <p:sorterViewPr>
    <p:cViewPr varScale="1">
      <p:scale>
        <a:sx n="1" d="1"/>
        <a:sy n="1" d="1"/>
      </p:scale>
      <p:origin x="0" y="-28488"/>
    </p:cViewPr>
  </p:sorter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slide" Target="slides/slide54.xml"/><Relationship Id="rId57" Type="http://schemas.openxmlformats.org/officeDocument/2006/relationships/slide" Target="slides/slide55.xml"/><Relationship Id="rId58" Type="http://schemas.openxmlformats.org/officeDocument/2006/relationships/slide" Target="slides/slide56.xml"/><Relationship Id="rId59" Type="http://schemas.openxmlformats.org/officeDocument/2006/relationships/slide" Target="slides/slide57.xml"/><Relationship Id="rId60" Type="http://schemas.openxmlformats.org/officeDocument/2006/relationships/slide" Target="slides/slide58.xml"/><Relationship Id="rId61" Type="http://schemas.openxmlformats.org/officeDocument/2006/relationships/slide" Target="slides/slide59.xml"/><Relationship Id="rId62" Type="http://schemas.openxmlformats.org/officeDocument/2006/relationships/slide" Target="slides/slide60.xml"/><Relationship Id="rId63" Type="http://schemas.openxmlformats.org/officeDocument/2006/relationships/slide" Target="slides/slide61.xml"/><Relationship Id="rId64" Type="http://schemas.openxmlformats.org/officeDocument/2006/relationships/slide" Target="slides/slide62.xml"/><Relationship Id="rId65" Type="http://schemas.openxmlformats.org/officeDocument/2006/relationships/slide" Target="slides/slide63.xml"/><Relationship Id="rId66" Type="http://schemas.openxmlformats.org/officeDocument/2006/relationships/slide" Target="slides/slide64.xml"/><Relationship Id="rId67" Type="http://schemas.openxmlformats.org/officeDocument/2006/relationships/slide" Target="slides/slide65.xml"/><Relationship Id="rId68" Type="http://schemas.openxmlformats.org/officeDocument/2006/relationships/slide" Target="slides/slide66.xml"/><Relationship Id="rId69" Type="http://schemas.openxmlformats.org/officeDocument/2006/relationships/slide" Target="slides/slide67.xml"/><Relationship Id="rId70" Type="http://schemas.openxmlformats.org/officeDocument/2006/relationships/slide" Target="slides/slide68.xml"/><Relationship Id="rId71" Type="http://schemas.openxmlformats.org/officeDocument/2006/relationships/slide" Target="slides/slide69.xml"/><Relationship Id="rId72" Type="http://schemas.openxmlformats.org/officeDocument/2006/relationships/slide" Target="slides/slide70.xml"/><Relationship Id="rId73" Type="http://schemas.openxmlformats.org/officeDocument/2006/relationships/slide" Target="slides/slide71.xml"/><Relationship Id="rId74" Type="http://schemas.openxmlformats.org/officeDocument/2006/relationships/slide" Target="slides/slide72.xml"/><Relationship Id="rId75" Type="http://schemas.openxmlformats.org/officeDocument/2006/relationships/slide" Target="slides/slide73.xml"/><Relationship Id="rId76" Type="http://schemas.openxmlformats.org/officeDocument/2006/relationships/slide" Target="slides/slide74.xml"/><Relationship Id="rId77" Type="http://schemas.openxmlformats.org/officeDocument/2006/relationships/slide" Target="slides/slide75.xml"/><Relationship Id="rId78" Type="http://schemas.openxmlformats.org/officeDocument/2006/relationships/slide" Target="slides/slide76.xml"/><Relationship Id="rId79" Type="http://schemas.openxmlformats.org/officeDocument/2006/relationships/slide" Target="slides/slide77.xml"/><Relationship Id="rId80" Type="http://schemas.openxmlformats.org/officeDocument/2006/relationships/slide" Target="slides/slide78.xml"/><Relationship Id="rId81" Type="http://schemas.openxmlformats.org/officeDocument/2006/relationships/slide" Target="slides/slide79.xml"/><Relationship Id="rId82" Type="http://schemas.openxmlformats.org/officeDocument/2006/relationships/slide" Target="slides/slide80.xml"/><Relationship Id="rId83" Type="http://schemas.openxmlformats.org/officeDocument/2006/relationships/slide" Target="slides/slide81.xml"/><Relationship Id="rId84" Type="http://schemas.openxmlformats.org/officeDocument/2006/relationships/slide" Target="slides/slide82.xml"/><Relationship Id="rId85" Type="http://schemas.openxmlformats.org/officeDocument/2006/relationships/slide" Target="slides/slide83.xml"/><Relationship Id="rId86" Type="http://schemas.openxmlformats.org/officeDocument/2006/relationships/slide" Target="slides/slide84.xml"/><Relationship Id="rId87" Type="http://schemas.openxmlformats.org/officeDocument/2006/relationships/slide" Target="slides/slide85.xml"/><Relationship Id="rId88" Type="http://schemas.openxmlformats.org/officeDocument/2006/relationships/slide" Target="slides/slide86.xml"/><Relationship Id="rId89" Type="http://schemas.openxmlformats.org/officeDocument/2006/relationships/slide" Target="slides/slide87.xml"/><Relationship Id="rId90" Type="http://schemas.openxmlformats.org/officeDocument/2006/relationships/slide" Target="slides/slide88.xml"/><Relationship Id="rId91" Type="http://schemas.openxmlformats.org/officeDocument/2006/relationships/slide" Target="slides/slide89.xml"/><Relationship Id="rId92" Type="http://schemas.openxmlformats.org/officeDocument/2006/relationships/slide" Target="slides/slide90.xml"/><Relationship Id="rId93" Type="http://schemas.openxmlformats.org/officeDocument/2006/relationships/tableStyles" Target="tableStyles.xml"/><Relationship Id="rId94" Type="http://schemas.openxmlformats.org/officeDocument/2006/relationships/presProps" Target="presProps.xml"/><Relationship Id="rId95" Type="http://schemas.openxmlformats.org/officeDocument/2006/relationships/viewProps" Target="viewProps.xml"/><Relationship Id="rId9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207" name=""/>
        <p:cNvGrpSpPr/>
        <p:nvPr/>
      </p:nvGrpSpPr>
      <p:grpSpPr>
        <a:xfrm>
          <a:off x="0" y="0"/>
          <a:ext cx="0" cy="0"/>
          <a:chOff x="0" y="0"/>
          <a:chExt cx="0" cy="0"/>
        </a:xfrm>
      </p:grpSpPr>
      <p:sp>
        <p:nvSpPr>
          <p:cNvPr id="1048913" name="Header Placeholder 1"/>
          <p:cNvSpPr>
            <a:spLocks noGrp="1"/>
          </p:cNvSpPr>
          <p:nvPr>
            <p:ph type="hdr" sz="quarter"/>
          </p:nvPr>
        </p:nvSpPr>
        <p:spPr>
          <a:xfrm>
            <a:off x="0" y="0"/>
            <a:ext cx="2971800" cy="458788"/>
          </a:xfrm>
          <a:prstGeom prst="rect"/>
        </p:spPr>
        <p:txBody>
          <a:bodyPr bIns="45720" lIns="91440" rIns="91440" rtlCol="0" tIns="45720" vert="horz"/>
          <a:lstStyle>
            <a:lvl1pPr algn="l">
              <a:defRPr sz="1200"/>
            </a:lvl1pPr>
          </a:lstStyle>
          <a:p>
            <a:endParaRPr lang="en-GB"/>
          </a:p>
        </p:txBody>
      </p:sp>
      <p:sp>
        <p:nvSpPr>
          <p:cNvPr id="1048914" name="Date Placeholder 2"/>
          <p:cNvSpPr>
            <a:spLocks noGrp="1"/>
          </p:cNvSpPr>
          <p:nvPr>
            <p:ph type="dt" idx="1"/>
          </p:nvPr>
        </p:nvSpPr>
        <p:spPr>
          <a:xfrm>
            <a:off x="3884613" y="0"/>
            <a:ext cx="2971800" cy="458788"/>
          </a:xfrm>
          <a:prstGeom prst="rect"/>
        </p:spPr>
        <p:txBody>
          <a:bodyPr bIns="45720" lIns="91440" rIns="91440" rtlCol="0" tIns="45720" vert="horz"/>
          <a:lstStyle>
            <a:lvl1pPr algn="r">
              <a:defRPr sz="1200"/>
            </a:lvl1pPr>
          </a:lstStyle>
          <a:p>
            <a:fld id="{FBB70815-9526-4DF7-8085-7BB3DAE34980}" type="datetimeFigureOut">
              <a:rPr lang="en-GB" smtClean="0"/>
              <a:t>17/10/2023</a:t>
            </a:fld>
            <a:endParaRPr lang="en-GB"/>
          </a:p>
        </p:txBody>
      </p:sp>
      <p:sp>
        <p:nvSpPr>
          <p:cNvPr id="1048915" name="Slide Image Placeholder 3"/>
          <p:cNvSpPr>
            <a:spLocks noChangeAspect="1" noRot="1" noGrp="1"/>
          </p:cNvSpPr>
          <p:nvPr>
            <p:ph type="sldImg" idx="2"/>
          </p:nvPr>
        </p:nvSpPr>
        <p:spPr>
          <a:xfrm>
            <a:off x="685800" y="1143000"/>
            <a:ext cx="5486400" cy="3086100"/>
          </a:xfrm>
          <a:prstGeom prst="rect"/>
          <a:noFill/>
          <a:ln w="12700">
            <a:solidFill>
              <a:prstClr val="black"/>
            </a:solidFill>
          </a:ln>
        </p:spPr>
        <p:txBody>
          <a:bodyPr anchor="ctr" bIns="45720" lIns="91440" rIns="91440" rtlCol="0" tIns="45720" vert="horz"/>
          <a:p>
            <a:endParaRPr lang="en-GB"/>
          </a:p>
        </p:txBody>
      </p:sp>
      <p:sp>
        <p:nvSpPr>
          <p:cNvPr id="1048916" name="Notes Placeholder 4"/>
          <p:cNvSpPr>
            <a:spLocks noGrp="1"/>
          </p:cNvSpPr>
          <p:nvPr>
            <p:ph type="body" sz="quarter" idx="3"/>
          </p:nvPr>
        </p:nvSpPr>
        <p:spPr>
          <a:xfrm>
            <a:off x="685800" y="4400550"/>
            <a:ext cx="5486400" cy="3600450"/>
          </a:xfrm>
          <a:prstGeom prst="rect"/>
        </p:spPr>
        <p:txBody>
          <a:bodyPr bIns="45720" lIns="91440" rIns="91440" rtlCol="0" tIns="45720" vert="horz"/>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48917" name="Footer Placeholder 5"/>
          <p:cNvSpPr>
            <a:spLocks noGrp="1"/>
          </p:cNvSpPr>
          <p:nvPr>
            <p:ph type="ftr" sz="quarter" idx="4"/>
          </p:nvPr>
        </p:nvSpPr>
        <p:spPr>
          <a:xfrm>
            <a:off x="0" y="8685213"/>
            <a:ext cx="2971800" cy="458787"/>
          </a:xfrm>
          <a:prstGeom prst="rect"/>
        </p:spPr>
        <p:txBody>
          <a:bodyPr anchor="b" bIns="45720" lIns="91440" rIns="91440" rtlCol="0" tIns="45720" vert="horz"/>
          <a:lstStyle>
            <a:lvl1pPr algn="l">
              <a:defRPr sz="1200"/>
            </a:lvl1pPr>
          </a:lstStyle>
          <a:p>
            <a:endParaRPr lang="en-GB"/>
          </a:p>
        </p:txBody>
      </p:sp>
      <p:sp>
        <p:nvSpPr>
          <p:cNvPr id="1048918" name="Slide Number Placeholder 6"/>
          <p:cNvSpPr>
            <a:spLocks noGrp="1"/>
          </p:cNvSpPr>
          <p:nvPr>
            <p:ph type="sldNum" sz="quarter" idx="5"/>
          </p:nvPr>
        </p:nvSpPr>
        <p:spPr>
          <a:xfrm>
            <a:off x="3884613" y="8685213"/>
            <a:ext cx="2971800" cy="458787"/>
          </a:xfrm>
          <a:prstGeom prst="rect"/>
        </p:spPr>
        <p:txBody>
          <a:bodyPr anchor="b" bIns="45720" lIns="91440" rIns="91440" rtlCol="0" tIns="45720" vert="horz"/>
          <a:lstStyle>
            <a:lvl1pPr algn="r">
              <a:defRPr sz="1200"/>
            </a:lvl1pPr>
          </a:lstStyle>
          <a:p>
            <a:fld id="{6D8A74C6-69AA-417F-AC72-64245956136E}" type="slidenum">
              <a:rPr lang="en-GB" smtClean="0"/>
              <a:t>‹#›</a:t>
            </a:fld>
            <a:endParaRPr lang="en-GB"/>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10" name=""/>
        <p:cNvGrpSpPr/>
        <p:nvPr/>
      </p:nvGrpSpPr>
      <p:grpSpPr>
        <a:xfrm>
          <a:off x="0" y="0"/>
          <a:ext cx="0" cy="0"/>
          <a:chOff x="0" y="0"/>
          <a:chExt cx="0" cy="0"/>
        </a:xfrm>
      </p:grpSpPr>
      <p:sp>
        <p:nvSpPr>
          <p:cNvPr id="1048597" name="Slide Image Placeholder 1"/>
          <p:cNvSpPr>
            <a:spLocks noChangeAspect="1" noRot="1" noGrp="1"/>
          </p:cNvSpPr>
          <p:nvPr>
            <p:ph type="sldImg"/>
          </p:nvPr>
        </p:nvSpPr>
        <p:spPr/>
      </p:sp>
      <p:sp>
        <p:nvSpPr>
          <p:cNvPr id="1048598" name="Notes Placeholder 2"/>
          <p:cNvSpPr>
            <a:spLocks noGrp="1"/>
          </p:cNvSpPr>
          <p:nvPr>
            <p:ph type="body" idx="1"/>
          </p:nvPr>
        </p:nvSpPr>
        <p:spPr/>
        <p:txBody>
          <a:bodyPr/>
          <a:p>
            <a:endParaRPr lang="en-GB"/>
          </a:p>
        </p:txBody>
      </p:sp>
      <p:sp>
        <p:nvSpPr>
          <p:cNvPr id="1048599" name="Slide Number Placeholder 3"/>
          <p:cNvSpPr>
            <a:spLocks noGrp="1"/>
          </p:cNvSpPr>
          <p:nvPr>
            <p:ph type="sldNum" sz="quarter" idx="10"/>
          </p:nvPr>
        </p:nvSpPr>
        <p:spPr/>
        <p:txBody>
          <a:bodyPr/>
          <a:p>
            <a:fld id="{09440C81-D72D-489D-92FD-0D3EB0D2A2E0}" type="slidenum">
              <a:rPr lang="en-GB" smtClean="0"/>
              <a:t>3</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spTree>
      <p:nvGrpSpPr>
        <p:cNvPr id="199" name=""/>
        <p:cNvGrpSpPr/>
        <p:nvPr/>
      </p:nvGrpSpPr>
      <p:grpSpPr>
        <a:xfrm>
          <a:off x="0" y="0"/>
          <a:ext cx="0" cy="0"/>
          <a:chOff x="0" y="0"/>
          <a:chExt cx="0" cy="0"/>
        </a:xfrm>
      </p:grpSpPr>
      <p:sp>
        <p:nvSpPr>
          <p:cNvPr id="1048869"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1048870"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lang="en-US"/>
              <a:t>Click to edit Master subtitle style</a:t>
            </a:r>
            <a:endParaRPr lang="en-GB"/>
          </a:p>
        </p:txBody>
      </p:sp>
      <p:sp>
        <p:nvSpPr>
          <p:cNvPr id="1048871" name="Date Placeholder 3"/>
          <p:cNvSpPr>
            <a:spLocks noGrp="1"/>
          </p:cNvSpPr>
          <p:nvPr>
            <p:ph type="dt" sz="half" idx="10"/>
          </p:nvPr>
        </p:nvSpPr>
        <p:spPr/>
        <p:txBody>
          <a:bodyPr/>
          <a:p>
            <a:fld id="{CB64A7BF-D4C3-4F10-BBD1-4DA69C71702C}" type="datetimeFigureOut">
              <a:rPr lang="en-GB" smtClean="0"/>
              <a:t>17/10/2023</a:t>
            </a:fld>
            <a:endParaRPr lang="en-GB"/>
          </a:p>
        </p:txBody>
      </p:sp>
      <p:sp>
        <p:nvSpPr>
          <p:cNvPr id="1048872" name="Footer Placeholder 4"/>
          <p:cNvSpPr>
            <a:spLocks noGrp="1"/>
          </p:cNvSpPr>
          <p:nvPr>
            <p:ph type="ftr" sz="quarter" idx="11"/>
          </p:nvPr>
        </p:nvSpPr>
        <p:spPr/>
        <p:txBody>
          <a:bodyPr/>
          <a:p>
            <a:endParaRPr lang="en-GB"/>
          </a:p>
        </p:txBody>
      </p:sp>
      <p:sp>
        <p:nvSpPr>
          <p:cNvPr id="1048873" name="Slide Number Placeholder 5"/>
          <p:cNvSpPr>
            <a:spLocks noGrp="1"/>
          </p:cNvSpPr>
          <p:nvPr>
            <p:ph type="sldNum" sz="quarter" idx="12"/>
          </p:nvPr>
        </p:nvSpPr>
        <p:spPr/>
        <p:txBody>
          <a:bodyPr/>
          <a:p>
            <a:fld id="{F688B6C1-2EA0-488C-9BB9-62D1BA0E7AC5}"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106" name=""/>
        <p:cNvGrpSpPr/>
        <p:nvPr/>
      </p:nvGrpSpPr>
      <p:grpSpPr>
        <a:xfrm>
          <a:off x="0" y="0"/>
          <a:ext cx="0" cy="0"/>
          <a:chOff x="0" y="0"/>
          <a:chExt cx="0" cy="0"/>
        </a:xfrm>
      </p:grpSpPr>
      <p:sp>
        <p:nvSpPr>
          <p:cNvPr id="1048585" name="Title 1"/>
          <p:cNvSpPr>
            <a:spLocks noGrp="1"/>
          </p:cNvSpPr>
          <p:nvPr>
            <p:ph type="title"/>
          </p:nvPr>
        </p:nvSpPr>
        <p:spPr/>
        <p:txBody>
          <a:bodyPr/>
          <a:p>
            <a:r>
              <a:rPr lang="en-US"/>
              <a:t>Click to edit Master title style</a:t>
            </a:r>
            <a:endParaRPr lang="en-GB"/>
          </a:p>
        </p:txBody>
      </p:sp>
      <p:sp>
        <p:nvSpPr>
          <p:cNvPr id="1048586" name="Content Placeholder 2"/>
          <p:cNvSpPr>
            <a:spLocks noGrp="1"/>
          </p:cNvSpPr>
          <p:nvPr>
            <p:ph idx="1"/>
          </p:nvPr>
        </p:nvSpPr>
        <p:spPr/>
        <p:txBody>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48587" name="Date Placeholder 3"/>
          <p:cNvSpPr>
            <a:spLocks noGrp="1"/>
          </p:cNvSpPr>
          <p:nvPr>
            <p:ph type="dt" sz="half" idx="10"/>
          </p:nvPr>
        </p:nvSpPr>
        <p:spPr/>
        <p:txBody>
          <a:bodyPr/>
          <a:p>
            <a:fld id="{CB64A7BF-D4C3-4F10-BBD1-4DA69C71702C}" type="datetimeFigureOut">
              <a:rPr lang="en-GB" smtClean="0"/>
              <a:t>17/10/2023</a:t>
            </a:fld>
            <a:endParaRPr lang="en-GB"/>
          </a:p>
        </p:txBody>
      </p:sp>
      <p:sp>
        <p:nvSpPr>
          <p:cNvPr id="1048588" name="Footer Placeholder 4"/>
          <p:cNvSpPr>
            <a:spLocks noGrp="1"/>
          </p:cNvSpPr>
          <p:nvPr>
            <p:ph type="ftr" sz="quarter" idx="11"/>
          </p:nvPr>
        </p:nvSpPr>
        <p:spPr/>
        <p:txBody>
          <a:bodyPr/>
          <a:p>
            <a:endParaRPr lang="en-GB"/>
          </a:p>
        </p:txBody>
      </p:sp>
      <p:sp>
        <p:nvSpPr>
          <p:cNvPr id="1048589" name="Slide Number Placeholder 5"/>
          <p:cNvSpPr>
            <a:spLocks noGrp="1"/>
          </p:cNvSpPr>
          <p:nvPr>
            <p:ph type="sldNum" sz="quarter" idx="12"/>
          </p:nvPr>
        </p:nvSpPr>
        <p:spPr/>
        <p:txBody>
          <a:bodyPr/>
          <a:p>
            <a:fld id="{F688B6C1-2EA0-488C-9BB9-62D1BA0E7AC5}"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204" name=""/>
        <p:cNvGrpSpPr/>
        <p:nvPr/>
      </p:nvGrpSpPr>
      <p:grpSpPr>
        <a:xfrm>
          <a:off x="0" y="0"/>
          <a:ext cx="0" cy="0"/>
          <a:chOff x="0" y="0"/>
          <a:chExt cx="0" cy="0"/>
        </a:xfrm>
      </p:grpSpPr>
      <p:sp>
        <p:nvSpPr>
          <p:cNvPr id="1048894"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1048895" name="Text Placeholder 2"/>
          <p:cNvSpPr>
            <a:spLocks noGrp="1"/>
          </p:cNvSpPr>
          <p:nvPr>
            <p:ph type="body" idx="1"/>
          </p:nvPr>
        </p:nvSpPr>
        <p:spPr>
          <a:xfrm>
            <a:off x="831850" y="4589463"/>
            <a:ext cx="10515600" cy="1500187"/>
          </a:xfrm>
        </p:spPr>
        <p:txBody>
          <a:bodyPr/>
          <a:lstStyle>
            <a:lvl1pPr indent="0" marL="0">
              <a:buNone/>
              <a:defRPr sz="2400">
                <a:solidFill>
                  <a:schemeClr val="tx1">
                    <a:tint val="75000"/>
                  </a:schemeClr>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lang="en-US"/>
              <a:t>Click to edit Master text styles</a:t>
            </a:r>
          </a:p>
        </p:txBody>
      </p:sp>
      <p:sp>
        <p:nvSpPr>
          <p:cNvPr id="1048896" name="Date Placeholder 3"/>
          <p:cNvSpPr>
            <a:spLocks noGrp="1"/>
          </p:cNvSpPr>
          <p:nvPr>
            <p:ph type="dt" sz="half" idx="10"/>
          </p:nvPr>
        </p:nvSpPr>
        <p:spPr/>
        <p:txBody>
          <a:bodyPr/>
          <a:p>
            <a:fld id="{CB64A7BF-D4C3-4F10-BBD1-4DA69C71702C}" type="datetimeFigureOut">
              <a:rPr lang="en-GB" smtClean="0"/>
              <a:t>17/10/2023</a:t>
            </a:fld>
            <a:endParaRPr lang="en-GB"/>
          </a:p>
        </p:txBody>
      </p:sp>
      <p:sp>
        <p:nvSpPr>
          <p:cNvPr id="1048897" name="Footer Placeholder 4"/>
          <p:cNvSpPr>
            <a:spLocks noGrp="1"/>
          </p:cNvSpPr>
          <p:nvPr>
            <p:ph type="ftr" sz="quarter" idx="11"/>
          </p:nvPr>
        </p:nvSpPr>
        <p:spPr/>
        <p:txBody>
          <a:bodyPr/>
          <a:p>
            <a:endParaRPr lang="en-GB"/>
          </a:p>
        </p:txBody>
      </p:sp>
      <p:sp>
        <p:nvSpPr>
          <p:cNvPr id="1048898" name="Slide Number Placeholder 5"/>
          <p:cNvSpPr>
            <a:spLocks noGrp="1"/>
          </p:cNvSpPr>
          <p:nvPr>
            <p:ph type="sldNum" sz="quarter" idx="12"/>
          </p:nvPr>
        </p:nvSpPr>
        <p:spPr/>
        <p:txBody>
          <a:bodyPr/>
          <a:p>
            <a:fld id="{F688B6C1-2EA0-488C-9BB9-62D1BA0E7AC5}"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142" name=""/>
        <p:cNvGrpSpPr/>
        <p:nvPr/>
      </p:nvGrpSpPr>
      <p:grpSpPr>
        <a:xfrm>
          <a:off x="0" y="0"/>
          <a:ext cx="0" cy="0"/>
          <a:chOff x="0" y="0"/>
          <a:chExt cx="0" cy="0"/>
        </a:xfrm>
      </p:grpSpPr>
      <p:sp>
        <p:nvSpPr>
          <p:cNvPr id="1048693" name="Title 1"/>
          <p:cNvSpPr>
            <a:spLocks noGrp="1"/>
          </p:cNvSpPr>
          <p:nvPr>
            <p:ph type="title"/>
          </p:nvPr>
        </p:nvSpPr>
        <p:spPr/>
        <p:txBody>
          <a:bodyPr/>
          <a:p>
            <a:r>
              <a:rPr lang="en-US"/>
              <a:t>Click to edit Master title style</a:t>
            </a:r>
            <a:endParaRPr lang="en-GB"/>
          </a:p>
        </p:txBody>
      </p:sp>
      <p:sp>
        <p:nvSpPr>
          <p:cNvPr id="1048694" name="Content Placeholder 2"/>
          <p:cNvSpPr>
            <a:spLocks noGrp="1"/>
          </p:cNvSpPr>
          <p:nvPr>
            <p:ph sz="half" idx="1"/>
          </p:nvPr>
        </p:nvSpPr>
        <p:spPr>
          <a:xfrm>
            <a:off x="838200" y="1825625"/>
            <a:ext cx="5181600" cy="4351338"/>
          </a:xfrm>
        </p:spPr>
        <p:txBody>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48695" name="Content Placeholder 3"/>
          <p:cNvSpPr>
            <a:spLocks noGrp="1"/>
          </p:cNvSpPr>
          <p:nvPr>
            <p:ph sz="half" idx="2"/>
          </p:nvPr>
        </p:nvSpPr>
        <p:spPr>
          <a:xfrm>
            <a:off x="6172200" y="1825625"/>
            <a:ext cx="5181600" cy="4351338"/>
          </a:xfrm>
        </p:spPr>
        <p:txBody>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48696" name="Date Placeholder 4"/>
          <p:cNvSpPr>
            <a:spLocks noGrp="1"/>
          </p:cNvSpPr>
          <p:nvPr>
            <p:ph type="dt" sz="half" idx="10"/>
          </p:nvPr>
        </p:nvSpPr>
        <p:spPr/>
        <p:txBody>
          <a:bodyPr/>
          <a:p>
            <a:fld id="{CB64A7BF-D4C3-4F10-BBD1-4DA69C71702C}" type="datetimeFigureOut">
              <a:rPr lang="en-GB" smtClean="0"/>
              <a:t>17/10/2023</a:t>
            </a:fld>
            <a:endParaRPr lang="en-GB"/>
          </a:p>
        </p:txBody>
      </p:sp>
      <p:sp>
        <p:nvSpPr>
          <p:cNvPr id="1048697" name="Footer Placeholder 5"/>
          <p:cNvSpPr>
            <a:spLocks noGrp="1"/>
          </p:cNvSpPr>
          <p:nvPr>
            <p:ph type="ftr" sz="quarter" idx="11"/>
          </p:nvPr>
        </p:nvSpPr>
        <p:spPr/>
        <p:txBody>
          <a:bodyPr/>
          <a:p>
            <a:endParaRPr lang="en-GB"/>
          </a:p>
        </p:txBody>
      </p:sp>
      <p:sp>
        <p:nvSpPr>
          <p:cNvPr id="1048698" name="Slide Number Placeholder 6"/>
          <p:cNvSpPr>
            <a:spLocks noGrp="1"/>
          </p:cNvSpPr>
          <p:nvPr>
            <p:ph type="sldNum" sz="quarter" idx="12"/>
          </p:nvPr>
        </p:nvSpPr>
        <p:spPr/>
        <p:txBody>
          <a:bodyPr/>
          <a:p>
            <a:fld id="{F688B6C1-2EA0-488C-9BB9-62D1BA0E7AC5}"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205" name=""/>
        <p:cNvGrpSpPr/>
        <p:nvPr/>
      </p:nvGrpSpPr>
      <p:grpSpPr>
        <a:xfrm>
          <a:off x="0" y="0"/>
          <a:ext cx="0" cy="0"/>
          <a:chOff x="0" y="0"/>
          <a:chExt cx="0" cy="0"/>
        </a:xfrm>
      </p:grpSpPr>
      <p:sp>
        <p:nvSpPr>
          <p:cNvPr id="1048899" name="Title 1"/>
          <p:cNvSpPr>
            <a:spLocks noGrp="1"/>
          </p:cNvSpPr>
          <p:nvPr>
            <p:ph type="title"/>
          </p:nvPr>
        </p:nvSpPr>
        <p:spPr>
          <a:xfrm>
            <a:off x="839788" y="365125"/>
            <a:ext cx="10515600" cy="1325563"/>
          </a:xfrm>
        </p:spPr>
        <p:txBody>
          <a:bodyPr/>
          <a:p>
            <a:r>
              <a:rPr lang="en-US"/>
              <a:t>Click to edit Master title style</a:t>
            </a:r>
            <a:endParaRPr lang="en-GB"/>
          </a:p>
        </p:txBody>
      </p:sp>
      <p:sp>
        <p:nvSpPr>
          <p:cNvPr id="1048900" name="Text Placeholder 2"/>
          <p:cNvSpPr>
            <a:spLocks noGrp="1"/>
          </p:cNvSpPr>
          <p:nvPr>
            <p:ph type="body" idx="1"/>
          </p:nvPr>
        </p:nvSpPr>
        <p:spPr>
          <a:xfrm>
            <a:off x="839788"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a:t>Click to edit Master text styles</a:t>
            </a:r>
          </a:p>
        </p:txBody>
      </p:sp>
      <p:sp>
        <p:nvSpPr>
          <p:cNvPr id="1048901" name="Content Placeholder 3"/>
          <p:cNvSpPr>
            <a:spLocks noGrp="1"/>
          </p:cNvSpPr>
          <p:nvPr>
            <p:ph sz="half" idx="2"/>
          </p:nvPr>
        </p:nvSpPr>
        <p:spPr>
          <a:xfrm>
            <a:off x="839788" y="2505075"/>
            <a:ext cx="5157787" cy="3684588"/>
          </a:xfrm>
        </p:spPr>
        <p:txBody>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48902"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a:t>Click to edit Master text styles</a:t>
            </a:r>
          </a:p>
        </p:txBody>
      </p:sp>
      <p:sp>
        <p:nvSpPr>
          <p:cNvPr id="1048903" name="Content Placeholder 5"/>
          <p:cNvSpPr>
            <a:spLocks noGrp="1"/>
          </p:cNvSpPr>
          <p:nvPr>
            <p:ph sz="quarter" idx="4"/>
          </p:nvPr>
        </p:nvSpPr>
        <p:spPr>
          <a:xfrm>
            <a:off x="6172200" y="2505075"/>
            <a:ext cx="5183188" cy="3684588"/>
          </a:xfrm>
        </p:spPr>
        <p:txBody>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48904" name="Date Placeholder 6"/>
          <p:cNvSpPr>
            <a:spLocks noGrp="1"/>
          </p:cNvSpPr>
          <p:nvPr>
            <p:ph type="dt" sz="half" idx="10"/>
          </p:nvPr>
        </p:nvSpPr>
        <p:spPr/>
        <p:txBody>
          <a:bodyPr/>
          <a:p>
            <a:fld id="{CB64A7BF-D4C3-4F10-BBD1-4DA69C71702C}" type="datetimeFigureOut">
              <a:rPr lang="en-GB" smtClean="0"/>
              <a:t>17/10/2023</a:t>
            </a:fld>
            <a:endParaRPr lang="en-GB"/>
          </a:p>
        </p:txBody>
      </p:sp>
      <p:sp>
        <p:nvSpPr>
          <p:cNvPr id="1048905" name="Footer Placeholder 7"/>
          <p:cNvSpPr>
            <a:spLocks noGrp="1"/>
          </p:cNvSpPr>
          <p:nvPr>
            <p:ph type="ftr" sz="quarter" idx="11"/>
          </p:nvPr>
        </p:nvSpPr>
        <p:spPr/>
        <p:txBody>
          <a:bodyPr/>
          <a:p>
            <a:endParaRPr lang="en-GB"/>
          </a:p>
        </p:txBody>
      </p:sp>
      <p:sp>
        <p:nvSpPr>
          <p:cNvPr id="1048906" name="Slide Number Placeholder 8"/>
          <p:cNvSpPr>
            <a:spLocks noGrp="1"/>
          </p:cNvSpPr>
          <p:nvPr>
            <p:ph type="sldNum" sz="quarter" idx="12"/>
          </p:nvPr>
        </p:nvSpPr>
        <p:spPr/>
        <p:txBody>
          <a:bodyPr/>
          <a:p>
            <a:fld id="{F688B6C1-2EA0-488C-9BB9-62D1BA0E7AC5}"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200" name=""/>
        <p:cNvGrpSpPr/>
        <p:nvPr/>
      </p:nvGrpSpPr>
      <p:grpSpPr>
        <a:xfrm>
          <a:off x="0" y="0"/>
          <a:ext cx="0" cy="0"/>
          <a:chOff x="0" y="0"/>
          <a:chExt cx="0" cy="0"/>
        </a:xfrm>
      </p:grpSpPr>
      <p:sp>
        <p:nvSpPr>
          <p:cNvPr id="1048874" name="Title 1"/>
          <p:cNvSpPr>
            <a:spLocks noGrp="1"/>
          </p:cNvSpPr>
          <p:nvPr>
            <p:ph type="title"/>
          </p:nvPr>
        </p:nvSpPr>
        <p:spPr/>
        <p:txBody>
          <a:bodyPr/>
          <a:p>
            <a:r>
              <a:rPr lang="en-US"/>
              <a:t>Click to edit Master title style</a:t>
            </a:r>
            <a:endParaRPr lang="en-GB"/>
          </a:p>
        </p:txBody>
      </p:sp>
      <p:sp>
        <p:nvSpPr>
          <p:cNvPr id="1048875" name="Date Placeholder 2"/>
          <p:cNvSpPr>
            <a:spLocks noGrp="1"/>
          </p:cNvSpPr>
          <p:nvPr>
            <p:ph type="dt" sz="half" idx="10"/>
          </p:nvPr>
        </p:nvSpPr>
        <p:spPr/>
        <p:txBody>
          <a:bodyPr/>
          <a:p>
            <a:fld id="{CB64A7BF-D4C3-4F10-BBD1-4DA69C71702C}" type="datetimeFigureOut">
              <a:rPr lang="en-GB" smtClean="0"/>
              <a:t>17/10/2023</a:t>
            </a:fld>
            <a:endParaRPr lang="en-GB"/>
          </a:p>
        </p:txBody>
      </p:sp>
      <p:sp>
        <p:nvSpPr>
          <p:cNvPr id="1048876" name="Footer Placeholder 3"/>
          <p:cNvSpPr>
            <a:spLocks noGrp="1"/>
          </p:cNvSpPr>
          <p:nvPr>
            <p:ph type="ftr" sz="quarter" idx="11"/>
          </p:nvPr>
        </p:nvSpPr>
        <p:spPr/>
        <p:txBody>
          <a:bodyPr/>
          <a:p>
            <a:endParaRPr lang="en-GB"/>
          </a:p>
        </p:txBody>
      </p:sp>
      <p:sp>
        <p:nvSpPr>
          <p:cNvPr id="1048877" name="Slide Number Placeholder 4"/>
          <p:cNvSpPr>
            <a:spLocks noGrp="1"/>
          </p:cNvSpPr>
          <p:nvPr>
            <p:ph type="sldNum" sz="quarter" idx="12"/>
          </p:nvPr>
        </p:nvSpPr>
        <p:spPr/>
        <p:txBody>
          <a:bodyPr/>
          <a:p>
            <a:fld id="{F688B6C1-2EA0-488C-9BB9-62D1BA0E7AC5}"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24" name=""/>
        <p:cNvGrpSpPr/>
        <p:nvPr/>
      </p:nvGrpSpPr>
      <p:grpSpPr>
        <a:xfrm>
          <a:off x="0" y="0"/>
          <a:ext cx="0" cy="0"/>
          <a:chOff x="0" y="0"/>
          <a:chExt cx="0" cy="0"/>
        </a:xfrm>
      </p:grpSpPr>
      <p:sp>
        <p:nvSpPr>
          <p:cNvPr id="1048581" name="Date Placeholder 1"/>
          <p:cNvSpPr>
            <a:spLocks noGrp="1"/>
          </p:cNvSpPr>
          <p:nvPr>
            <p:ph type="dt" sz="half" idx="10"/>
          </p:nvPr>
        </p:nvSpPr>
        <p:spPr/>
        <p:txBody>
          <a:bodyPr/>
          <a:p>
            <a:fld id="{CB64A7BF-D4C3-4F10-BBD1-4DA69C71702C}" type="datetimeFigureOut">
              <a:rPr lang="en-GB" smtClean="0"/>
              <a:t>17/10/2023</a:t>
            </a:fld>
            <a:endParaRPr lang="en-GB"/>
          </a:p>
        </p:txBody>
      </p:sp>
      <p:sp>
        <p:nvSpPr>
          <p:cNvPr id="1048582" name="Footer Placeholder 2"/>
          <p:cNvSpPr>
            <a:spLocks noGrp="1"/>
          </p:cNvSpPr>
          <p:nvPr>
            <p:ph type="ftr" sz="quarter" idx="11"/>
          </p:nvPr>
        </p:nvSpPr>
        <p:spPr/>
        <p:txBody>
          <a:bodyPr/>
          <a:p>
            <a:endParaRPr lang="en-GB"/>
          </a:p>
        </p:txBody>
      </p:sp>
      <p:sp>
        <p:nvSpPr>
          <p:cNvPr id="1048583" name="Slide Number Placeholder 3"/>
          <p:cNvSpPr>
            <a:spLocks noGrp="1"/>
          </p:cNvSpPr>
          <p:nvPr>
            <p:ph type="sldNum" sz="quarter" idx="12"/>
          </p:nvPr>
        </p:nvSpPr>
        <p:spPr/>
        <p:txBody>
          <a:bodyPr/>
          <a:p>
            <a:fld id="{F688B6C1-2EA0-488C-9BB9-62D1BA0E7AC5}"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206" name=""/>
        <p:cNvGrpSpPr/>
        <p:nvPr/>
      </p:nvGrpSpPr>
      <p:grpSpPr>
        <a:xfrm>
          <a:off x="0" y="0"/>
          <a:ext cx="0" cy="0"/>
          <a:chOff x="0" y="0"/>
          <a:chExt cx="0" cy="0"/>
        </a:xfrm>
      </p:grpSpPr>
      <p:sp>
        <p:nvSpPr>
          <p:cNvPr id="1048907"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1048908"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48909"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lang="en-US"/>
              <a:t>Click to edit Master text styles</a:t>
            </a:r>
          </a:p>
        </p:txBody>
      </p:sp>
      <p:sp>
        <p:nvSpPr>
          <p:cNvPr id="1048910" name="Date Placeholder 4"/>
          <p:cNvSpPr>
            <a:spLocks noGrp="1"/>
          </p:cNvSpPr>
          <p:nvPr>
            <p:ph type="dt" sz="half" idx="10"/>
          </p:nvPr>
        </p:nvSpPr>
        <p:spPr/>
        <p:txBody>
          <a:bodyPr/>
          <a:p>
            <a:fld id="{CB64A7BF-D4C3-4F10-BBD1-4DA69C71702C}" type="datetimeFigureOut">
              <a:rPr lang="en-GB" smtClean="0"/>
              <a:t>17/10/2023</a:t>
            </a:fld>
            <a:endParaRPr lang="en-GB"/>
          </a:p>
        </p:txBody>
      </p:sp>
      <p:sp>
        <p:nvSpPr>
          <p:cNvPr id="1048911" name="Footer Placeholder 5"/>
          <p:cNvSpPr>
            <a:spLocks noGrp="1"/>
          </p:cNvSpPr>
          <p:nvPr>
            <p:ph type="ftr" sz="quarter" idx="11"/>
          </p:nvPr>
        </p:nvSpPr>
        <p:spPr/>
        <p:txBody>
          <a:bodyPr/>
          <a:p>
            <a:endParaRPr lang="en-GB"/>
          </a:p>
        </p:txBody>
      </p:sp>
      <p:sp>
        <p:nvSpPr>
          <p:cNvPr id="1048912" name="Slide Number Placeholder 6"/>
          <p:cNvSpPr>
            <a:spLocks noGrp="1"/>
          </p:cNvSpPr>
          <p:nvPr>
            <p:ph type="sldNum" sz="quarter" idx="12"/>
          </p:nvPr>
        </p:nvSpPr>
        <p:spPr/>
        <p:txBody>
          <a:bodyPr/>
          <a:p>
            <a:fld id="{F688B6C1-2EA0-488C-9BB9-62D1BA0E7AC5}"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202" name=""/>
        <p:cNvGrpSpPr/>
        <p:nvPr/>
      </p:nvGrpSpPr>
      <p:grpSpPr>
        <a:xfrm>
          <a:off x="0" y="0"/>
          <a:ext cx="0" cy="0"/>
          <a:chOff x="0" y="0"/>
          <a:chExt cx="0" cy="0"/>
        </a:xfrm>
      </p:grpSpPr>
      <p:sp>
        <p:nvSpPr>
          <p:cNvPr id="1048883"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1048884" name="Picture Placeholder 2"/>
          <p:cNvSpPr>
            <a:spLocks noGrp="1"/>
          </p:cNvSpPr>
          <p:nvPr>
            <p:ph type="pic" idx="1"/>
          </p:nvPr>
        </p:nvSpPr>
        <p:spPr>
          <a:xfrm>
            <a:off x="5183188" y="987425"/>
            <a:ext cx="6172200" cy="4873625"/>
          </a:xfrm>
        </p:spPr>
        <p:txBody>
          <a:bodyPr/>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endParaRPr lang="en-GB"/>
          </a:p>
        </p:txBody>
      </p:sp>
      <p:sp>
        <p:nvSpPr>
          <p:cNvPr id="1048885"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lang="en-US"/>
              <a:t>Click to edit Master text styles</a:t>
            </a:r>
          </a:p>
        </p:txBody>
      </p:sp>
      <p:sp>
        <p:nvSpPr>
          <p:cNvPr id="1048886" name="Date Placeholder 4"/>
          <p:cNvSpPr>
            <a:spLocks noGrp="1"/>
          </p:cNvSpPr>
          <p:nvPr>
            <p:ph type="dt" sz="half" idx="10"/>
          </p:nvPr>
        </p:nvSpPr>
        <p:spPr/>
        <p:txBody>
          <a:bodyPr/>
          <a:p>
            <a:fld id="{CB64A7BF-D4C3-4F10-BBD1-4DA69C71702C}" type="datetimeFigureOut">
              <a:rPr lang="en-GB" smtClean="0"/>
              <a:t>17/10/2023</a:t>
            </a:fld>
            <a:endParaRPr lang="en-GB"/>
          </a:p>
        </p:txBody>
      </p:sp>
      <p:sp>
        <p:nvSpPr>
          <p:cNvPr id="1048887" name="Footer Placeholder 5"/>
          <p:cNvSpPr>
            <a:spLocks noGrp="1"/>
          </p:cNvSpPr>
          <p:nvPr>
            <p:ph type="ftr" sz="quarter" idx="11"/>
          </p:nvPr>
        </p:nvSpPr>
        <p:spPr/>
        <p:txBody>
          <a:bodyPr/>
          <a:p>
            <a:endParaRPr lang="en-GB"/>
          </a:p>
        </p:txBody>
      </p:sp>
      <p:sp>
        <p:nvSpPr>
          <p:cNvPr id="1048888" name="Slide Number Placeholder 6"/>
          <p:cNvSpPr>
            <a:spLocks noGrp="1"/>
          </p:cNvSpPr>
          <p:nvPr>
            <p:ph type="sldNum" sz="quarter" idx="12"/>
          </p:nvPr>
        </p:nvSpPr>
        <p:spPr/>
        <p:txBody>
          <a:bodyPr/>
          <a:p>
            <a:fld id="{F688B6C1-2EA0-488C-9BB9-62D1BA0E7AC5}"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203" name=""/>
        <p:cNvGrpSpPr/>
        <p:nvPr/>
      </p:nvGrpSpPr>
      <p:grpSpPr>
        <a:xfrm>
          <a:off x="0" y="0"/>
          <a:ext cx="0" cy="0"/>
          <a:chOff x="0" y="0"/>
          <a:chExt cx="0" cy="0"/>
        </a:xfrm>
      </p:grpSpPr>
      <p:sp>
        <p:nvSpPr>
          <p:cNvPr id="1048889" name="Title 1"/>
          <p:cNvSpPr>
            <a:spLocks noGrp="1"/>
          </p:cNvSpPr>
          <p:nvPr>
            <p:ph type="title"/>
          </p:nvPr>
        </p:nvSpPr>
        <p:spPr/>
        <p:txBody>
          <a:bodyPr/>
          <a:p>
            <a:r>
              <a:rPr lang="en-US"/>
              <a:t>Click to edit Master title style</a:t>
            </a:r>
            <a:endParaRPr lang="en-GB"/>
          </a:p>
        </p:txBody>
      </p:sp>
      <p:sp>
        <p:nvSpPr>
          <p:cNvPr id="1048890" name="Vertical Text Placeholder 2"/>
          <p:cNvSpPr>
            <a:spLocks noGrp="1"/>
          </p:cNvSpPr>
          <p:nvPr>
            <p:ph type="body" orient="vert" idx="1"/>
          </p:nvPr>
        </p:nvSpPr>
        <p:spPr/>
        <p:txBody>
          <a:bodyPr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48891" name="Date Placeholder 3"/>
          <p:cNvSpPr>
            <a:spLocks noGrp="1"/>
          </p:cNvSpPr>
          <p:nvPr>
            <p:ph type="dt" sz="half" idx="10"/>
          </p:nvPr>
        </p:nvSpPr>
        <p:spPr/>
        <p:txBody>
          <a:bodyPr/>
          <a:p>
            <a:fld id="{CB64A7BF-D4C3-4F10-BBD1-4DA69C71702C}" type="datetimeFigureOut">
              <a:rPr lang="en-GB" smtClean="0"/>
              <a:t>17/10/2023</a:t>
            </a:fld>
            <a:endParaRPr lang="en-GB"/>
          </a:p>
        </p:txBody>
      </p:sp>
      <p:sp>
        <p:nvSpPr>
          <p:cNvPr id="1048892" name="Footer Placeholder 4"/>
          <p:cNvSpPr>
            <a:spLocks noGrp="1"/>
          </p:cNvSpPr>
          <p:nvPr>
            <p:ph type="ftr" sz="quarter" idx="11"/>
          </p:nvPr>
        </p:nvSpPr>
        <p:spPr/>
        <p:txBody>
          <a:bodyPr/>
          <a:p>
            <a:endParaRPr lang="en-GB"/>
          </a:p>
        </p:txBody>
      </p:sp>
      <p:sp>
        <p:nvSpPr>
          <p:cNvPr id="1048893" name="Slide Number Placeholder 5"/>
          <p:cNvSpPr>
            <a:spLocks noGrp="1"/>
          </p:cNvSpPr>
          <p:nvPr>
            <p:ph type="sldNum" sz="quarter" idx="12"/>
          </p:nvPr>
        </p:nvSpPr>
        <p:spPr/>
        <p:txBody>
          <a:bodyPr/>
          <a:p>
            <a:fld id="{F688B6C1-2EA0-488C-9BB9-62D1BA0E7AC5}"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201" name=""/>
        <p:cNvGrpSpPr/>
        <p:nvPr/>
      </p:nvGrpSpPr>
      <p:grpSpPr>
        <a:xfrm>
          <a:off x="0" y="0"/>
          <a:ext cx="0" cy="0"/>
          <a:chOff x="0" y="0"/>
          <a:chExt cx="0" cy="0"/>
        </a:xfrm>
      </p:grpSpPr>
      <p:sp>
        <p:nvSpPr>
          <p:cNvPr id="1048878" name="Vertical Title 1"/>
          <p:cNvSpPr>
            <a:spLocks noGrp="1"/>
          </p:cNvSpPr>
          <p:nvPr>
            <p:ph type="title" orient="vert"/>
          </p:nvPr>
        </p:nvSpPr>
        <p:spPr>
          <a:xfrm>
            <a:off x="8724900" y="365125"/>
            <a:ext cx="2628900" cy="5811838"/>
          </a:xfrm>
        </p:spPr>
        <p:txBody>
          <a:bodyPr vert="eaVert"/>
          <a:p>
            <a:r>
              <a:rPr lang="en-US"/>
              <a:t>Click to edit Master title style</a:t>
            </a:r>
            <a:endParaRPr lang="en-GB"/>
          </a:p>
        </p:txBody>
      </p:sp>
      <p:sp>
        <p:nvSpPr>
          <p:cNvPr id="1048879" name="Vertical Text Placeholder 2"/>
          <p:cNvSpPr>
            <a:spLocks noGrp="1"/>
          </p:cNvSpPr>
          <p:nvPr>
            <p:ph type="body" orient="vert" idx="1"/>
          </p:nvPr>
        </p:nvSpPr>
        <p:spPr>
          <a:xfrm>
            <a:off x="838200" y="365125"/>
            <a:ext cx="7734300" cy="5811838"/>
          </a:xfrm>
        </p:spPr>
        <p:txBody>
          <a:bodyPr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48880" name="Date Placeholder 3"/>
          <p:cNvSpPr>
            <a:spLocks noGrp="1"/>
          </p:cNvSpPr>
          <p:nvPr>
            <p:ph type="dt" sz="half" idx="10"/>
          </p:nvPr>
        </p:nvSpPr>
        <p:spPr/>
        <p:txBody>
          <a:bodyPr/>
          <a:p>
            <a:fld id="{CB64A7BF-D4C3-4F10-BBD1-4DA69C71702C}" type="datetimeFigureOut">
              <a:rPr lang="en-GB" smtClean="0"/>
              <a:t>17/10/2023</a:t>
            </a:fld>
            <a:endParaRPr lang="en-GB"/>
          </a:p>
        </p:txBody>
      </p:sp>
      <p:sp>
        <p:nvSpPr>
          <p:cNvPr id="1048881" name="Footer Placeholder 4"/>
          <p:cNvSpPr>
            <a:spLocks noGrp="1"/>
          </p:cNvSpPr>
          <p:nvPr>
            <p:ph type="ftr" sz="quarter" idx="11"/>
          </p:nvPr>
        </p:nvSpPr>
        <p:spPr/>
        <p:txBody>
          <a:bodyPr/>
          <a:p>
            <a:endParaRPr lang="en-GB"/>
          </a:p>
        </p:txBody>
      </p:sp>
      <p:sp>
        <p:nvSpPr>
          <p:cNvPr id="1048882" name="Slide Number Placeholder 5"/>
          <p:cNvSpPr>
            <a:spLocks noGrp="1"/>
          </p:cNvSpPr>
          <p:nvPr>
            <p:ph type="sldNum" sz="quarter" idx="12"/>
          </p:nvPr>
        </p:nvSpPr>
        <p:spPr/>
        <p:txBody>
          <a:bodyPr/>
          <a:p>
            <a:fld id="{F688B6C1-2EA0-488C-9BB9-62D1BA0E7AC5}"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2" name=""/>
        <p:cNvGrpSpPr/>
        <p:nvPr/>
      </p:nvGrpSpPr>
      <p:grpSpPr>
        <a:xfrm>
          <a:off x="0" y="0"/>
          <a:ext cx="0" cy="0"/>
          <a:chOff x="0" y="0"/>
          <a:chExt cx="0" cy="0"/>
        </a:xfrm>
      </p:grpSpPr>
      <p:sp>
        <p:nvSpPr>
          <p:cNvPr id="1048576" name="Title Placeholder 1"/>
          <p:cNvSpPr>
            <a:spLocks noGrp="1"/>
          </p:cNvSpPr>
          <p:nvPr>
            <p:ph type="title"/>
          </p:nvPr>
        </p:nvSpPr>
        <p:spPr>
          <a:xfrm>
            <a:off x="838200" y="365125"/>
            <a:ext cx="10515600" cy="1325563"/>
          </a:xfrm>
          <a:prstGeom prst="rect"/>
        </p:spPr>
        <p:txBody>
          <a:bodyPr anchor="ctr" bIns="45720" lIns="91440" rIns="91440" rtlCol="0" tIns="45720" vert="horz">
            <a:normAutofit/>
          </a:bodyPr>
          <a:p>
            <a:r>
              <a:rPr lang="en-US"/>
              <a:t>Click to edit Master title style</a:t>
            </a:r>
            <a:endParaRPr lang="en-GB"/>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48578" name="Date Placeholder 3"/>
          <p:cNvSpPr>
            <a:spLocks noGrp="1"/>
          </p:cNvSpPr>
          <p:nvPr>
            <p:ph type="dt" sz="half" idx="2"/>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CB64A7BF-D4C3-4F10-BBD1-4DA69C71702C}" type="datetimeFigureOut">
              <a:rPr lang="en-GB" smtClean="0"/>
              <a:t>17/10/2023</a:t>
            </a:fld>
            <a:endParaRPr lang="en-GB"/>
          </a:p>
        </p:txBody>
      </p:sp>
      <p:sp>
        <p:nvSpPr>
          <p:cNvPr id="1048579" name="Footer Placeholder 4"/>
          <p:cNvSpPr>
            <a:spLocks noGrp="1"/>
          </p:cNvSpPr>
          <p:nvPr>
            <p:ph type="ftr" sz="quarter" idx="3"/>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lang="en-GB"/>
          </a:p>
        </p:txBody>
      </p:sp>
      <p:sp>
        <p:nvSpPr>
          <p:cNvPr id="1048580" name="Slide Number Placeholder 5"/>
          <p:cNvSpPr>
            <a:spLocks noGrp="1"/>
          </p:cNvSpPr>
          <p:nvPr>
            <p:ph type="sldNum" sz="quarter" idx="4"/>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F688B6C1-2EA0-488C-9BB9-62D1BA0E7AC5}" type="slidenum">
              <a:rPr lang="en-GB" smtClean="0"/>
              <a:t>‹#›</a:t>
            </a:fld>
            <a:endParaRPr lang="en-GB"/>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cid:b823da2e-44e4-402d-9f39-e19078176c7c@EURPRD10.PROD.OUTLOOK.COM" TargetMode="External"/><Relationship Id="rId6"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1.jpeg"/><Relationship Id="rId3" Type="http://schemas.openxmlformats.org/officeDocument/2006/relationships/image" Target="cid:e667c4f0-4fe2-48b7-adc3-b5bb262f5d91@EURPRD10.PROD.OUTLOOK.COM" TargetMode="External"/><Relationship Id="rId4" Type="http://schemas.openxmlformats.org/officeDocument/2006/relationships/image" Target="../media/image2.png"/><Relationship Id="rId5" Type="http://schemas.openxmlformats.org/officeDocument/2006/relationships/slideLayout" Target="../slideLayouts/slideLayout2.xml"/><Relationship Id="rId6"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image" Target="../media/image5.jpeg"/><Relationship Id="rId5"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image" Target="../media/image8.png"/><Relationship Id="rId5" Type="http://schemas.openxmlformats.org/officeDocument/2006/relationships/image" Target="../media/image5.jpeg"/><Relationship Id="rId6"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image" Target="../media/image5.jpeg"/><Relationship Id="rId5" Type="http://schemas.openxmlformats.org/officeDocument/2006/relationships/image" Target="../media/image9.png"/><Relationship Id="rId6"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image" Target="../media/image16.png"/><Relationship Id="rId2" Type="http://schemas.openxmlformats.org/officeDocument/2006/relationships/image" Target="../media/image1.jpeg"/><Relationship Id="rId3" Type="http://schemas.openxmlformats.org/officeDocument/2006/relationships/image" Target="cid:e667c4f0-4fe2-48b7-adc3-b5bb262f5d91@EURPRD10.PROD.OUTLOOK.COM" TargetMode="External"/><Relationship Id="rId4" Type="http://schemas.openxmlformats.org/officeDocument/2006/relationships/image" Target="../media/image2.png"/><Relationship Id="rId5" Type="http://schemas.openxmlformats.org/officeDocument/2006/relationships/image" Target="../media/image5.jpeg"/><Relationship Id="rId6"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hyperlink" Target="https://nationaltelescope.com/four-doctors-suspended-over-misconduct/" TargetMode="External"/><Relationship Id="rId5"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image" Target="../media/image17.jpeg"/><Relationship Id="rId5"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image" Target="../media/image18.jpeg"/><Relationship Id="rId5"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image" Target="../media/image19.jpeg"/><Relationship Id="rId5"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hyperlink" Target="mailto:jaiyesimi@obs-gyn.org" TargetMode="External"/><Relationship Id="rId5" Type="http://schemas.openxmlformats.org/officeDocument/2006/relationships/hyperlink" Target="https://www.linkedin.com/in/professor-rotimi-jaiyesimi-9344335/" TargetMode="External"/><Relationship Id="rId6" Type="http://schemas.openxmlformats.org/officeDocument/2006/relationships/hyperlink" Target="https://www.nigerianhealthservice.com/" TargetMode="External"/><Relationship Id="rId7" Type="http://schemas.openxmlformats.org/officeDocument/2006/relationships/hyperlink" Target="https://trojanmedicgroup.com/" TargetMode="External"/><Relationship Id="rId8" Type="http://schemas.openxmlformats.org/officeDocument/2006/relationships/image" Target="../media/image20.jpeg"/><Relationship Id="rId9" Type="http://schemas.openxmlformats.org/officeDocument/2006/relationships/image" Target="../media/image21.jpeg"/><Relationship Id="rId10" Type="http://schemas.openxmlformats.org/officeDocument/2006/relationships/image" Target="../media/image22.jpeg"/><Relationship Id="rId11" Type="http://schemas.openxmlformats.org/officeDocument/2006/relationships/image" Target="../media/image23.jpeg"/><Relationship Id="rId12" Type="http://schemas.openxmlformats.org/officeDocument/2006/relationships/image" Target="../media/image24.jpeg"/><Relationship Id="rId13"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cid:e667c4f0-4fe2-48b7-adc3-b5bb262f5d91@EURPRD10.PROD.OUTLOOK.COM" TargetMode="External"/><Relationship Id="rId3" Type="http://schemas.openxmlformats.org/officeDocument/2006/relationships/image" Target="../media/image2.png"/><Relationship Id="rId4"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5" name=""/>
        <p:cNvGrpSpPr/>
        <p:nvPr/>
      </p:nvGrpSpPr>
      <p:grpSpPr>
        <a:xfrm>
          <a:off x="0" y="0"/>
          <a:ext cx="0" cy="0"/>
          <a:chOff x="0" y="0"/>
          <a:chExt cx="0" cy="0"/>
        </a:xfrm>
      </p:grpSpPr>
      <p:sp>
        <p:nvSpPr>
          <p:cNvPr id="1048584" name="Rectangle 5"/>
          <p:cNvSpPr>
            <a:spLocks noChangeArrowheads="1"/>
          </p:cNvSpPr>
          <p:nvPr/>
        </p:nvSpPr>
        <p:spPr bwMode="auto">
          <a:xfrm>
            <a:off x="0" y="49530"/>
            <a:ext cx="182880" cy="35814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152"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85725" y="106213"/>
            <a:ext cx="1929176" cy="912962"/>
          </a:xfrm>
          <a:prstGeom prst="rect"/>
          <a:noFill/>
        </p:spPr>
      </p:pic>
      <p:pic>
        <p:nvPicPr>
          <p:cNvPr id="2097153" name="Picture 8"/>
          <p:cNvPicPr>
            <a:picLocks noChangeAspect="1" noChangeArrowheads="1"/>
          </p:cNvPicPr>
          <p:nvPr/>
        </p:nvPicPr>
        <p:blipFill>
          <a:blip xmlns:r="http://schemas.openxmlformats.org/officeDocument/2006/relationships" r:embed="rId3"/>
          <a:srcRect/>
          <a:stretch>
            <a:fillRect/>
          </a:stretch>
        </p:blipFill>
        <p:spPr bwMode="auto">
          <a:xfrm>
            <a:off x="10058656" y="83976"/>
            <a:ext cx="1952952" cy="839949"/>
          </a:xfrm>
          <a:prstGeom prst="rect"/>
          <a:noFill/>
        </p:spPr>
      </p:pic>
      <p:pic>
        <p:nvPicPr>
          <p:cNvPr id="2097154" name="Picture 3"/>
          <p:cNvPicPr>
            <a:picLocks/>
          </p:cNvPicPr>
          <p:nvPr/>
        </p:nvPicPr>
        <p:blipFill>
          <a:blip xmlns:r="http://schemas.openxmlformats.org/officeDocument/2006/relationships" r:embed="rId4" r:link="rId5"/>
          <a:srcRect/>
          <a:stretch>
            <a:fillRect/>
          </a:stretch>
        </p:blipFill>
        <p:spPr bwMode="auto">
          <a:xfrm>
            <a:off x="3172408" y="1122363"/>
            <a:ext cx="5001208" cy="4886551"/>
          </a:xfrm>
          <a:prstGeom prst="rect"/>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8590" name="Title 8"/>
          <p:cNvSpPr>
            <a:spLocks noGrp="1"/>
          </p:cNvSpPr>
          <p:nvPr>
            <p:ph type="title"/>
          </p:nvPr>
        </p:nvSpPr>
        <p:spPr>
          <a:xfrm>
            <a:off x="1131531" y="312576"/>
            <a:ext cx="9707608" cy="618637"/>
          </a:xfrm>
        </p:spPr>
        <p:txBody>
          <a:bodyPr>
            <a:normAutofit fontScale="93182"/>
          </a:bodyPr>
          <a:p>
            <a:pPr algn="ctr"/>
            <a:r>
              <a:rPr b="1" dirty="0" lang="en-GB">
                <a:solidFill>
                  <a:srgbClr val="6600CC"/>
                </a:solidFill>
              </a:rPr>
              <a:t>Medical Liability and the Law</a:t>
            </a:r>
          </a:p>
        </p:txBody>
      </p:sp>
      <p:sp>
        <p:nvSpPr>
          <p:cNvPr id="1048591" name="Content Placeholder 9"/>
          <p:cNvSpPr>
            <a:spLocks noGrp="1"/>
          </p:cNvSpPr>
          <p:nvPr>
            <p:ph idx="1"/>
          </p:nvPr>
        </p:nvSpPr>
        <p:spPr>
          <a:xfrm>
            <a:off x="838200" y="1091682"/>
            <a:ext cx="10515600" cy="5682342"/>
          </a:xfrm>
        </p:spPr>
        <p:txBody>
          <a:bodyPr>
            <a:normAutofit lnSpcReduction="10000"/>
          </a:bodyPr>
          <a:p>
            <a:pPr algn="ctr" indent="0" marL="114300">
              <a:lnSpc>
                <a:spcPct val="115000"/>
              </a:lnSpc>
              <a:spcAft>
                <a:spcPts val="1000"/>
              </a:spcAft>
              <a:buNone/>
            </a:pPr>
            <a:r>
              <a:rPr b="1" dirty="0" lang="en-GB">
                <a:solidFill>
                  <a:srgbClr val="000000"/>
                </a:solidFill>
                <a:latin typeface="Calibri" panose="020F0502020204030204" pitchFamily="34" charset="0"/>
                <a:ea typeface="Calibri" panose="020F0502020204030204" pitchFamily="34" charset="0"/>
                <a:cs typeface="Times New Roman" panose="02020603050405020304" pitchFamily="18" charset="0"/>
              </a:rPr>
              <a:t>Prof Rotimi Jaiyesimi</a:t>
            </a:r>
          </a:p>
          <a:p>
            <a:pPr algn="ctr" indent="0" marL="114300">
              <a:lnSpc>
                <a:spcPct val="115000"/>
              </a:lnSpc>
              <a:spcAft>
                <a:spcPts val="1000"/>
              </a:spcAft>
              <a:buNone/>
            </a:pPr>
            <a:r>
              <a:rPr b="1" dirty="0" sz="2400" lang="en-GB">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MBBS, MFCI, FRSPH, FWACS, FRCOG, FIIM, MBA, SMFMLM, LLM (Medical Law)</a:t>
            </a:r>
          </a:p>
          <a:p>
            <a:pPr algn="ctr" indent="0" marL="114300">
              <a:lnSpc>
                <a:spcPct val="115000"/>
              </a:lnSpc>
              <a:spcAft>
                <a:spcPts val="1000"/>
              </a:spcAft>
              <a:buNone/>
            </a:pPr>
            <a:r>
              <a:rPr dirty="0" sz="2800" lang="en-GB">
                <a:solidFill>
                  <a:srgbClr val="000000"/>
                </a:solidFill>
                <a:latin typeface="Calibri" panose="020F0502020204030204" pitchFamily="34" charset="0"/>
                <a:ea typeface="Calibri" panose="020F0502020204030204" pitchFamily="34" charset="0"/>
                <a:cs typeface="Times New Roman" panose="02020603050405020304" pitchFamily="18" charset="0"/>
              </a:rPr>
              <a:t>Group Associate Medical Director for Patient Safety</a:t>
            </a:r>
          </a:p>
          <a:p>
            <a:pPr algn="ctr" indent="0" marL="114300">
              <a:lnSpc>
                <a:spcPct val="115000"/>
              </a:lnSpc>
              <a:spcAft>
                <a:spcPts val="1000"/>
              </a:spcAft>
              <a:buNone/>
            </a:pPr>
            <a:r>
              <a:rPr dirty="0" sz="2800" lang="en-GB">
                <a:solidFill>
                  <a:srgbClr val="000000"/>
                </a:solidFill>
                <a:latin typeface="Calibri" panose="020F0502020204030204" pitchFamily="34" charset="0"/>
                <a:ea typeface="Calibri" panose="020F0502020204030204" pitchFamily="34" charset="0"/>
                <a:cs typeface="Times New Roman" panose="02020603050405020304" pitchFamily="18" charset="0"/>
              </a:rPr>
              <a:t>Consultant Obstetrician &amp; Gynaecologist</a:t>
            </a:r>
          </a:p>
          <a:p>
            <a:pPr algn="ctr" indent="0" marL="114300">
              <a:lnSpc>
                <a:spcPct val="115000"/>
              </a:lnSpc>
              <a:spcAft>
                <a:spcPts val="1000"/>
              </a:spcAft>
              <a:buNone/>
            </a:pPr>
            <a:r>
              <a:rPr dirty="0" sz="2800" lang="en-GB">
                <a:solidFill>
                  <a:srgbClr val="000000"/>
                </a:solidFill>
                <a:latin typeface="Calibri" panose="020F0502020204030204" pitchFamily="34" charset="0"/>
                <a:ea typeface="Calibri" panose="020F0502020204030204" pitchFamily="34" charset="0"/>
                <a:cs typeface="Times New Roman" panose="02020603050405020304" pitchFamily="18" charset="0"/>
              </a:rPr>
              <a:t>Visiting Professor, Faculty of Law, University of Ibadan</a:t>
            </a:r>
          </a:p>
          <a:p>
            <a:pPr algn="ctr" indent="0" marL="114300">
              <a:lnSpc>
                <a:spcPct val="115000"/>
              </a:lnSpc>
              <a:spcAft>
                <a:spcPts val="1000"/>
              </a:spcAft>
              <a:buNone/>
            </a:pPr>
            <a:r>
              <a:rPr dirty="0" sz="2800" lang="en-GB">
                <a:solidFill>
                  <a:srgbClr val="000000"/>
                </a:solidFill>
                <a:latin typeface="Calibri" panose="020F0502020204030204" pitchFamily="34" charset="0"/>
                <a:ea typeface="Calibri" panose="020F0502020204030204" pitchFamily="34" charset="0"/>
                <a:cs typeface="Times New Roman" panose="02020603050405020304" pitchFamily="18" charset="0"/>
              </a:rPr>
              <a:t>Global Health Expert</a:t>
            </a:r>
          </a:p>
          <a:p>
            <a:pPr algn="ctr" indent="0" marL="114300">
              <a:lnSpc>
                <a:spcPct val="115000"/>
              </a:lnSpc>
              <a:spcAft>
                <a:spcPts val="1000"/>
              </a:spcAft>
              <a:buNone/>
            </a:pPr>
            <a:r>
              <a:rPr dirty="0" sz="2800" lang="en-GB">
                <a:solidFill>
                  <a:srgbClr val="000000"/>
                </a:solidFill>
                <a:latin typeface="Calibri" panose="020F0502020204030204" pitchFamily="34" charset="0"/>
                <a:ea typeface="Calibri" panose="020F0502020204030204" pitchFamily="34" charset="0"/>
                <a:cs typeface="Times New Roman" panose="02020603050405020304" pitchFamily="18" charset="0"/>
              </a:rPr>
              <a:t>Senior Member Faculty of Medical Leadership and  Management</a:t>
            </a:r>
          </a:p>
          <a:p>
            <a:pPr algn="ctr" indent="0" marL="114300">
              <a:lnSpc>
                <a:spcPct val="115000"/>
              </a:lnSpc>
              <a:spcAft>
                <a:spcPts val="1000"/>
              </a:spcAft>
              <a:buNone/>
            </a:pPr>
            <a:r>
              <a:rPr dirty="0" sz="2800" lang="en-GB">
                <a:solidFill>
                  <a:srgbClr val="000000"/>
                </a:solidFill>
                <a:latin typeface="Calibri" panose="020F0502020204030204" pitchFamily="34" charset="0"/>
                <a:ea typeface="Calibri" panose="020F0502020204030204" pitchFamily="34" charset="0"/>
                <a:cs typeface="Times New Roman" panose="02020603050405020304" pitchFamily="18" charset="0"/>
              </a:rPr>
              <a:t>17 October 2023 </a:t>
            </a:r>
          </a:p>
          <a:p>
            <a:endParaRPr dirty="0" lang="en-GB"/>
          </a:p>
        </p:txBody>
      </p:sp>
      <p:sp>
        <p:nvSpPr>
          <p:cNvPr id="1048592" name="Rectangle 5"/>
          <p:cNvSpPr>
            <a:spLocks noChangeArrowheads="1"/>
          </p:cNvSpPr>
          <p:nvPr/>
        </p:nvSpPr>
        <p:spPr bwMode="auto">
          <a:xfrm>
            <a:off x="0" y="49530"/>
            <a:ext cx="182880" cy="35814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155"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156"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08" name=""/>
        <p:cNvGrpSpPr/>
        <p:nvPr/>
      </p:nvGrpSpPr>
      <p:grpSpPr>
        <a:xfrm>
          <a:off x="0" y="0"/>
          <a:ext cx="0" cy="0"/>
          <a:chOff x="0" y="0"/>
          <a:chExt cx="0" cy="0"/>
        </a:xfrm>
      </p:grpSpPr>
      <p:sp>
        <p:nvSpPr>
          <p:cNvPr id="1048593" name="Title 8"/>
          <p:cNvSpPr>
            <a:spLocks noGrp="1"/>
          </p:cNvSpPr>
          <p:nvPr>
            <p:ph type="title"/>
          </p:nvPr>
        </p:nvSpPr>
        <p:spPr>
          <a:xfrm>
            <a:off x="2019408" y="408889"/>
            <a:ext cx="8229600" cy="739775"/>
          </a:xfrm>
        </p:spPr>
        <p:txBody>
          <a:bodyPr/>
          <a:p>
            <a:pPr algn="ctr"/>
            <a:r>
              <a:rPr b="1" dirty="0" lang="en-GB"/>
              <a:t>Law and Medicine</a:t>
            </a:r>
          </a:p>
        </p:txBody>
      </p:sp>
      <p:sp>
        <p:nvSpPr>
          <p:cNvPr id="1048594" name="Content Placeholder 9"/>
          <p:cNvSpPr>
            <a:spLocks noGrp="1"/>
          </p:cNvSpPr>
          <p:nvPr>
            <p:ph idx="1"/>
          </p:nvPr>
        </p:nvSpPr>
        <p:spPr>
          <a:xfrm>
            <a:off x="1641357" y="1087620"/>
            <a:ext cx="8835574" cy="5361493"/>
          </a:xfrm>
        </p:spPr>
        <p:txBody>
          <a:bodyPr>
            <a:normAutofit/>
          </a:bodyPr>
          <a:p>
            <a:pPr algn="ctr" indent="0" marL="0">
              <a:buNone/>
            </a:pPr>
            <a:r>
              <a:rPr dirty="0" lang="en-GB"/>
              <a:t>A personal interest that underpins good practice</a:t>
            </a:r>
          </a:p>
          <a:p>
            <a:pPr indent="0" marL="0">
              <a:buNone/>
            </a:pPr>
            <a:endParaRPr dirty="0" lang="en-GB"/>
          </a:p>
          <a:p>
            <a:pPr algn="ctr" indent="0" marL="0">
              <a:buNone/>
            </a:pPr>
            <a:r>
              <a:rPr b="1" dirty="0" sz="2400" lang="en-GB"/>
              <a:t>Visiting Professor, Faculty of Law</a:t>
            </a:r>
          </a:p>
          <a:p>
            <a:pPr algn="ctr" indent="0" marL="0">
              <a:buNone/>
            </a:pPr>
            <a:r>
              <a:rPr b="1" dirty="0" sz="2400" lang="en-GB"/>
              <a:t>University of Ibadan </a:t>
            </a:r>
          </a:p>
          <a:p>
            <a:pPr algn="ctr" indent="0" marL="0">
              <a:buNone/>
            </a:pPr>
            <a:endParaRPr b="1" dirty="0" sz="2400" lang="en-GB"/>
          </a:p>
          <a:p>
            <a:pPr algn="ctr" indent="0" marL="0">
              <a:buNone/>
            </a:pPr>
            <a:r>
              <a:rPr b="1" dirty="0" sz="2400" lang="en-GB">
                <a:solidFill>
                  <a:srgbClr val="C00000"/>
                </a:solidFill>
              </a:rPr>
              <a:t>International Expert Medical Witness</a:t>
            </a:r>
          </a:p>
          <a:p>
            <a:pPr indent="0" marL="0">
              <a:buNone/>
            </a:pPr>
            <a:r>
              <a:rPr b="1" dirty="0" sz="2400" lang="en-GB"/>
              <a:t>				England</a:t>
            </a:r>
          </a:p>
          <a:p>
            <a:pPr indent="0" marL="0">
              <a:buNone/>
            </a:pPr>
            <a:r>
              <a:rPr b="1" dirty="0" sz="2400" lang="en-GB"/>
              <a:t>				Scotland </a:t>
            </a:r>
          </a:p>
          <a:p>
            <a:pPr indent="0" marL="0">
              <a:buNone/>
            </a:pPr>
            <a:r>
              <a:rPr b="1" dirty="0" sz="2400" lang="en-GB"/>
              <a:t>				Northern Ireland</a:t>
            </a:r>
          </a:p>
          <a:p>
            <a:pPr indent="0" marL="0">
              <a:buNone/>
            </a:pPr>
            <a:r>
              <a:rPr b="1" dirty="0" sz="2400" lang="en-GB"/>
              <a:t>				Republic of Ireland</a:t>
            </a:r>
          </a:p>
          <a:p>
            <a:pPr indent="0" marL="0">
              <a:buNone/>
            </a:pPr>
            <a:r>
              <a:rPr b="1" dirty="0" sz="2400" lang="en-GB"/>
              <a:t>				Trinidad and Tobago</a:t>
            </a:r>
          </a:p>
          <a:p>
            <a:pPr indent="0" marL="0">
              <a:buNone/>
            </a:pPr>
            <a:endParaRPr dirty="0" lang="en-GB"/>
          </a:p>
          <a:p>
            <a:endParaRPr dirty="0" lang="en-GB"/>
          </a:p>
        </p:txBody>
      </p:sp>
      <p:sp>
        <p:nvSpPr>
          <p:cNvPr id="1048595" name="AutoShape 4" descr="Image result for university of sunderland logo"/>
          <p:cNvSpPr>
            <a:spLocks noChangeAspect="1" noChangeArrowheads="1"/>
          </p:cNvSpPr>
          <p:nvPr/>
        </p:nvSpPr>
        <p:spPr bwMode="auto">
          <a:xfrm>
            <a:off x="1679575" y="-144463"/>
            <a:ext cx="304800" cy="304801"/>
          </a:xfrm>
          <a:prstGeom prst="rect"/>
          <a:noFill/>
        </p:spPr>
        <p:txBody>
          <a:bodyPr anchor="t" anchorCtr="0" bIns="45720" compatLnSpc="1" lIns="91440" numCol="1" rIns="91440" tIns="45720" vert="horz" wrap="square">
            <a:prstTxWarp prst="textNoShape"/>
          </a:bodyPr>
          <a:p>
            <a:endParaRPr lang="en-GB"/>
          </a:p>
        </p:txBody>
      </p:sp>
      <p:sp>
        <p:nvSpPr>
          <p:cNvPr id="1048596" name="AutoShape 6" descr="Image result for university of sunderland logo"/>
          <p:cNvSpPr>
            <a:spLocks noChangeAspect="1" noChangeArrowheads="1"/>
          </p:cNvSpPr>
          <p:nvPr/>
        </p:nvSpPr>
        <p:spPr bwMode="auto">
          <a:xfrm>
            <a:off x="1831975" y="7938"/>
            <a:ext cx="304800" cy="304801"/>
          </a:xfrm>
          <a:prstGeom prst="rect"/>
          <a:noFill/>
        </p:spPr>
        <p:txBody>
          <a:bodyPr anchor="t" anchorCtr="0" bIns="45720" compatLnSpc="1" lIns="91440" numCol="1" rIns="91440" tIns="45720" vert="horz" wrap="square">
            <a:prstTxWarp prst="textNoShape"/>
          </a:bodyPr>
          <a:p>
            <a:endParaRPr lang="en-GB"/>
          </a:p>
        </p:txBody>
      </p:sp>
      <p:pic>
        <p:nvPicPr>
          <p:cNvPr id="2097157" name="Picture 2" descr="Image result for university of ibadan"/>
          <p:cNvPicPr>
            <a:picLocks noChangeAspect="1" noChangeArrowheads="1"/>
          </p:cNvPicPr>
          <p:nvPr/>
        </p:nvPicPr>
        <p:blipFill>
          <a:blip xmlns:r="http://schemas.openxmlformats.org/officeDocument/2006/relationships" r:embed="rId1" cstate="print"/>
          <a:srcRect/>
          <a:stretch>
            <a:fillRect/>
          </a:stretch>
        </p:blipFill>
        <p:spPr bwMode="auto">
          <a:xfrm>
            <a:off x="262933" y="5621581"/>
            <a:ext cx="2065424" cy="1011744"/>
          </a:xfrm>
          <a:prstGeom prst="rect"/>
          <a:noFill/>
        </p:spPr>
      </p:pic>
      <p:pic>
        <p:nvPicPr>
          <p:cNvPr id="2097158" name="Picture 4" descr="A blue and white logo  Description automatically generated"/>
          <p:cNvPicPr>
            <a:picLocks noChangeAspect="1" noChangeArrowheads="1"/>
          </p:cNvPicPr>
          <p:nvPr/>
        </p:nvPicPr>
        <p:blipFill>
          <a:blip xmlns:r="http://schemas.openxmlformats.org/officeDocument/2006/relationships" r:embed="rId2" r:link="rId3"/>
          <a:srcRect/>
          <a:stretch>
            <a:fillRect/>
          </a:stretch>
        </p:blipFill>
        <p:spPr bwMode="auto">
          <a:xfrm>
            <a:off x="93889" y="75876"/>
            <a:ext cx="2137911" cy="1011744"/>
          </a:xfrm>
          <a:prstGeom prst="rect"/>
          <a:noFill/>
        </p:spPr>
      </p:pic>
      <p:pic>
        <p:nvPicPr>
          <p:cNvPr id="2097159" name="Picture 8"/>
          <p:cNvPicPr>
            <a:picLocks noChangeAspect="1" noChangeArrowheads="1"/>
          </p:cNvPicPr>
          <p:nvPr/>
        </p:nvPicPr>
        <p:blipFill>
          <a:blip xmlns:r="http://schemas.openxmlformats.org/officeDocument/2006/relationships" r:embed="rId4"/>
          <a:srcRect/>
          <a:stretch>
            <a:fillRect/>
          </a:stretch>
        </p:blipFill>
        <p:spPr bwMode="auto">
          <a:xfrm>
            <a:off x="10078196" y="75876"/>
            <a:ext cx="1924081" cy="827532"/>
          </a:xfrm>
          <a:prstGeom prst="rect"/>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11" name=""/>
        <p:cNvGrpSpPr/>
        <p:nvPr/>
      </p:nvGrpSpPr>
      <p:grpSpPr>
        <a:xfrm>
          <a:off x="0" y="0"/>
          <a:ext cx="0" cy="0"/>
          <a:chOff x="0" y="0"/>
          <a:chExt cx="0" cy="0"/>
        </a:xfrm>
      </p:grpSpPr>
      <p:sp>
        <p:nvSpPr>
          <p:cNvPr id="1048600" name="Title 8"/>
          <p:cNvSpPr>
            <a:spLocks noGrp="1"/>
          </p:cNvSpPr>
          <p:nvPr>
            <p:ph type="title"/>
          </p:nvPr>
        </p:nvSpPr>
        <p:spPr>
          <a:xfrm>
            <a:off x="1131531" y="312576"/>
            <a:ext cx="9707608" cy="618637"/>
          </a:xfrm>
        </p:spPr>
        <p:txBody>
          <a:bodyPr>
            <a:normAutofit fontScale="93182"/>
          </a:bodyPr>
          <a:p>
            <a:pPr algn="ctr"/>
            <a:r>
              <a:rPr b="1" dirty="0" lang="en-GB">
                <a:solidFill>
                  <a:srgbClr val="6600CC"/>
                </a:solidFill>
              </a:rPr>
              <a:t>Medical Liability and the Law</a:t>
            </a:r>
          </a:p>
        </p:txBody>
      </p:sp>
      <p:sp>
        <p:nvSpPr>
          <p:cNvPr id="1048601" name="Content Placeholder 9"/>
          <p:cNvSpPr>
            <a:spLocks noGrp="1"/>
          </p:cNvSpPr>
          <p:nvPr>
            <p:ph idx="1"/>
          </p:nvPr>
        </p:nvSpPr>
        <p:spPr>
          <a:xfrm>
            <a:off x="838200" y="853752"/>
            <a:ext cx="10515600" cy="6004248"/>
          </a:xfrm>
        </p:spPr>
        <p:txBody>
          <a:bodyPr>
            <a:normAutofit/>
          </a:bodyPr>
          <a:p>
            <a:pPr indent="0" marL="0">
              <a:buNone/>
            </a:pPr>
            <a:r>
              <a:rPr b="1" dirty="0" lang="en-GB"/>
              <a:t>Outline</a:t>
            </a:r>
          </a:p>
          <a:p>
            <a:r>
              <a:rPr dirty="0" lang="en-GB"/>
              <a:t>Introductions</a:t>
            </a:r>
          </a:p>
          <a:p>
            <a:endParaRPr dirty="0" lang="en-GB"/>
          </a:p>
          <a:p>
            <a:r>
              <a:rPr dirty="0" lang="en-GB"/>
              <a:t>Acknowledgments</a:t>
            </a:r>
          </a:p>
          <a:p>
            <a:endParaRPr dirty="0" lang="en-GB"/>
          </a:p>
          <a:p>
            <a:r>
              <a:rPr dirty="0" lang="en-GB"/>
              <a:t>Declaration of Interests</a:t>
            </a:r>
          </a:p>
          <a:p>
            <a:endParaRPr dirty="0" lang="en-GB"/>
          </a:p>
          <a:p>
            <a:r>
              <a:rPr dirty="0" lang="en-GB"/>
              <a:t>Medical Liability and the Law</a:t>
            </a:r>
          </a:p>
          <a:p>
            <a:endParaRPr dirty="0" lang="en-GB"/>
          </a:p>
          <a:p>
            <a:r>
              <a:rPr dirty="0" lang="en-GB"/>
              <a:t>Conclusion</a:t>
            </a:r>
          </a:p>
        </p:txBody>
      </p:sp>
      <p:sp>
        <p:nvSpPr>
          <p:cNvPr id="1048602" name="Rectangle 5"/>
          <p:cNvSpPr>
            <a:spLocks noChangeArrowheads="1"/>
          </p:cNvSpPr>
          <p:nvPr/>
        </p:nvSpPr>
        <p:spPr bwMode="auto">
          <a:xfrm>
            <a:off x="0" y="49530"/>
            <a:ext cx="182880" cy="35814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160"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93889" y="75876"/>
            <a:ext cx="966107" cy="457200"/>
          </a:xfrm>
          <a:prstGeom prst="rect"/>
          <a:noFill/>
        </p:spPr>
      </p:pic>
      <p:pic>
        <p:nvPicPr>
          <p:cNvPr id="2097161"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12" name=""/>
        <p:cNvGrpSpPr/>
        <p:nvPr/>
      </p:nvGrpSpPr>
      <p:grpSpPr>
        <a:xfrm>
          <a:off x="0" y="0"/>
          <a:ext cx="0" cy="0"/>
          <a:chOff x="0" y="0"/>
          <a:chExt cx="0" cy="0"/>
        </a:xfrm>
      </p:grpSpPr>
      <p:sp>
        <p:nvSpPr>
          <p:cNvPr id="1048603" name="Title 8"/>
          <p:cNvSpPr>
            <a:spLocks noGrp="1"/>
          </p:cNvSpPr>
          <p:nvPr>
            <p:ph type="title"/>
          </p:nvPr>
        </p:nvSpPr>
        <p:spPr>
          <a:xfrm>
            <a:off x="1131531" y="312576"/>
            <a:ext cx="9707608" cy="618637"/>
          </a:xfrm>
        </p:spPr>
        <p:txBody>
          <a:bodyPr>
            <a:normAutofit/>
          </a:bodyPr>
          <a:p>
            <a:pPr algn="ctr"/>
            <a:r>
              <a:rPr b="1" dirty="0" lang="en-GB">
                <a:solidFill>
                  <a:srgbClr val="6600CC"/>
                </a:solidFill>
              </a:rPr>
              <a:t>Medical Liability and the Law</a:t>
            </a:r>
          </a:p>
        </p:txBody>
      </p:sp>
      <p:sp>
        <p:nvSpPr>
          <p:cNvPr id="1048604" name="Content Placeholder 9"/>
          <p:cNvSpPr>
            <a:spLocks noGrp="1"/>
          </p:cNvSpPr>
          <p:nvPr>
            <p:ph idx="1"/>
          </p:nvPr>
        </p:nvSpPr>
        <p:spPr>
          <a:xfrm>
            <a:off x="838200" y="1091682"/>
            <a:ext cx="10515600" cy="5682342"/>
          </a:xfrm>
        </p:spPr>
        <p:txBody>
          <a:bodyPr/>
          <a:p>
            <a:pPr algn="ctr" indent="0" marL="0">
              <a:buNone/>
            </a:pPr>
            <a:endParaRPr dirty="0" lang="en-GB"/>
          </a:p>
          <a:p>
            <a:pPr algn="ctr" indent="0" marL="0">
              <a:buNone/>
            </a:pPr>
            <a:endParaRPr dirty="0" lang="en-GB"/>
          </a:p>
          <a:p>
            <a:pPr algn="ctr" indent="0" marL="0">
              <a:buNone/>
            </a:pPr>
            <a:endParaRPr dirty="0" lang="en-GB"/>
          </a:p>
          <a:p>
            <a:pPr algn="ctr" indent="0" marL="0">
              <a:buNone/>
            </a:pPr>
            <a:endParaRPr dirty="0" lang="en-GB"/>
          </a:p>
          <a:p>
            <a:pPr algn="ctr" indent="0" marL="0">
              <a:buNone/>
            </a:pPr>
            <a:r>
              <a:rPr b="1" dirty="0" sz="4800" lang="en-GB">
                <a:solidFill>
                  <a:schemeClr val="bg1">
                    <a:lumMod val="50000"/>
                  </a:schemeClr>
                </a:solidFill>
              </a:rPr>
              <a:t>Musa, Chinyere, Sola</a:t>
            </a:r>
          </a:p>
        </p:txBody>
      </p:sp>
      <p:sp>
        <p:nvSpPr>
          <p:cNvPr id="1048605"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162"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163"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8606" name="Title 8"/>
          <p:cNvSpPr>
            <a:spLocks noGrp="1"/>
          </p:cNvSpPr>
          <p:nvPr>
            <p:ph type="title"/>
          </p:nvPr>
        </p:nvSpPr>
        <p:spPr>
          <a:xfrm>
            <a:off x="1131531" y="312576"/>
            <a:ext cx="9707608" cy="618637"/>
          </a:xfrm>
        </p:spPr>
        <p:txBody>
          <a:bodyPr>
            <a:normAutofit/>
          </a:bodyPr>
          <a:p>
            <a:pPr algn="ctr"/>
            <a:r>
              <a:rPr b="1" dirty="0" lang="en-GB">
                <a:solidFill>
                  <a:srgbClr val="6600CC"/>
                </a:solidFill>
              </a:rPr>
              <a:t>Medical Liability and the Law</a:t>
            </a:r>
          </a:p>
        </p:txBody>
      </p:sp>
      <p:sp>
        <p:nvSpPr>
          <p:cNvPr id="1048607" name="Content Placeholder 9"/>
          <p:cNvSpPr>
            <a:spLocks noGrp="1"/>
          </p:cNvSpPr>
          <p:nvPr>
            <p:ph idx="1"/>
          </p:nvPr>
        </p:nvSpPr>
        <p:spPr>
          <a:xfrm>
            <a:off x="838200" y="1091682"/>
            <a:ext cx="10515600" cy="5682342"/>
          </a:xfrm>
        </p:spPr>
        <p:txBody>
          <a:bodyPr>
            <a:normAutofit/>
          </a:bodyPr>
          <a:p>
            <a:pPr algn="ctr" indent="0" marL="0">
              <a:buNone/>
            </a:pPr>
            <a:r>
              <a:rPr b="1" dirty="0" lang="en-GB"/>
              <a:t>The Practice of Medicine</a:t>
            </a:r>
          </a:p>
          <a:p>
            <a:pPr indent="0" marL="0">
              <a:buNone/>
            </a:pPr>
            <a:r>
              <a:rPr dirty="0" lang="en-GB"/>
              <a:t>To practice in Nigeria, doctors must be registered with the Medical and Dental Council of Nigeria</a:t>
            </a:r>
          </a:p>
          <a:p>
            <a:pPr indent="0" marL="0">
              <a:buNone/>
            </a:pPr>
            <a:r>
              <a:rPr b="1" dirty="0" lang="en-GB">
                <a:solidFill>
                  <a:srgbClr val="C00000"/>
                </a:solidFill>
              </a:rPr>
              <a:t>The Duties of a Doctor</a:t>
            </a:r>
          </a:p>
          <a:p>
            <a:r>
              <a:rPr dirty="0" lang="en-GB"/>
              <a:t>Patients must be able to trust medical professionals with their lives and health.</a:t>
            </a:r>
          </a:p>
          <a:p>
            <a:r>
              <a:rPr dirty="0" lang="en-GB"/>
              <a:t> To justify that trust, doctors must make the care of patients their first concern, and meet the standards expected of each doctor in these areas:</a:t>
            </a:r>
          </a:p>
          <a:p>
            <a:pPr lvl="1"/>
            <a:r>
              <a:rPr dirty="0" lang="en-GB"/>
              <a:t>Knowledge, skills and development</a:t>
            </a:r>
          </a:p>
          <a:p>
            <a:pPr lvl="1"/>
            <a:r>
              <a:rPr dirty="0" lang="en-GB"/>
              <a:t>Patients, partnership and communication</a:t>
            </a:r>
          </a:p>
          <a:p>
            <a:pPr lvl="1"/>
            <a:r>
              <a:rPr dirty="0" lang="en-GB"/>
              <a:t>Colleagues, culture and safety</a:t>
            </a:r>
          </a:p>
          <a:p>
            <a:pPr lvl="1"/>
            <a:r>
              <a:rPr dirty="0" lang="en-GB"/>
              <a:t>Trust and professionalism</a:t>
            </a:r>
          </a:p>
          <a:p>
            <a:pPr lvl="1"/>
            <a:endParaRPr dirty="0" lang="en-GB"/>
          </a:p>
          <a:p>
            <a:pPr lvl="1"/>
            <a:endParaRPr dirty="0" lang="en-GB"/>
          </a:p>
          <a:p>
            <a:endParaRPr dirty="0" lang="en-GB"/>
          </a:p>
        </p:txBody>
      </p:sp>
      <p:sp>
        <p:nvSpPr>
          <p:cNvPr id="1048608"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164"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165"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14" name=""/>
        <p:cNvGrpSpPr/>
        <p:nvPr/>
      </p:nvGrpSpPr>
      <p:grpSpPr>
        <a:xfrm>
          <a:off x="0" y="0"/>
          <a:ext cx="0" cy="0"/>
          <a:chOff x="0" y="0"/>
          <a:chExt cx="0" cy="0"/>
        </a:xfrm>
      </p:grpSpPr>
      <p:sp>
        <p:nvSpPr>
          <p:cNvPr id="1048609" name="Title 8"/>
          <p:cNvSpPr>
            <a:spLocks noGrp="1"/>
          </p:cNvSpPr>
          <p:nvPr>
            <p:ph type="title"/>
          </p:nvPr>
        </p:nvSpPr>
        <p:spPr>
          <a:xfrm>
            <a:off x="1131531" y="312576"/>
            <a:ext cx="9707608" cy="618637"/>
          </a:xfrm>
        </p:spPr>
        <p:txBody>
          <a:bodyPr>
            <a:normAutofit/>
          </a:bodyPr>
          <a:p>
            <a:pPr algn="ctr"/>
            <a:r>
              <a:rPr b="1" dirty="0" lang="en-GB">
                <a:solidFill>
                  <a:srgbClr val="6600CC"/>
                </a:solidFill>
              </a:rPr>
              <a:t>Medical Liability and the Law</a:t>
            </a:r>
          </a:p>
        </p:txBody>
      </p:sp>
      <p:sp>
        <p:nvSpPr>
          <p:cNvPr id="1048610" name="Content Placeholder 9"/>
          <p:cNvSpPr>
            <a:spLocks noGrp="1"/>
          </p:cNvSpPr>
          <p:nvPr>
            <p:ph idx="1"/>
          </p:nvPr>
        </p:nvSpPr>
        <p:spPr>
          <a:xfrm>
            <a:off x="838200" y="1091682"/>
            <a:ext cx="10515600" cy="5682342"/>
          </a:xfrm>
        </p:spPr>
        <p:txBody>
          <a:bodyPr>
            <a:normAutofit/>
          </a:bodyPr>
          <a:p>
            <a:pPr algn="ctr" indent="0" marL="0">
              <a:buNone/>
            </a:pPr>
            <a:r>
              <a:rPr b="1" dirty="0" lang="en-GB"/>
              <a:t>The Duties of a Doctor</a:t>
            </a:r>
          </a:p>
          <a:p>
            <a:pPr indent="0" lvl="1" marL="457200">
              <a:buNone/>
            </a:pPr>
            <a:endParaRPr b="1" dirty="0" sz="1400" lang="en-GB"/>
          </a:p>
          <a:p>
            <a:pPr indent="0" lvl="1" marL="457200">
              <a:buNone/>
            </a:pPr>
            <a:r>
              <a:rPr b="1" dirty="0" sz="2800" lang="en-GB">
                <a:solidFill>
                  <a:srgbClr val="C00000"/>
                </a:solidFill>
              </a:rPr>
              <a:t>Knowledge, skills and development</a:t>
            </a:r>
          </a:p>
          <a:p>
            <a:pPr lvl="1"/>
            <a:r>
              <a:rPr dirty="0" lang="en-GB"/>
              <a:t>Provide a good standard of practice and care, and work within your competence.</a:t>
            </a:r>
          </a:p>
          <a:p>
            <a:pPr lvl="1"/>
            <a:r>
              <a:rPr dirty="0" lang="en-GB"/>
              <a:t>Keep your knowledge and skills up to date.</a:t>
            </a:r>
          </a:p>
          <a:p>
            <a:pPr lvl="1"/>
            <a:endParaRPr dirty="0" lang="en-GB"/>
          </a:p>
          <a:p>
            <a:pPr lvl="1"/>
            <a:endParaRPr dirty="0" sz="1400" lang="en-GB"/>
          </a:p>
          <a:p>
            <a:pPr indent="0" lvl="1" marL="457200">
              <a:buNone/>
            </a:pPr>
            <a:r>
              <a:rPr b="1" dirty="0" sz="2800" lang="en-GB">
                <a:solidFill>
                  <a:srgbClr val="C00000"/>
                </a:solidFill>
              </a:rPr>
              <a:t>Patients, partnership and communication</a:t>
            </a:r>
          </a:p>
          <a:p>
            <a:pPr lvl="1"/>
            <a:r>
              <a:rPr dirty="0" lang="en-GB"/>
              <a:t>Respect every patient’s dignity and treat them as an individual.</a:t>
            </a:r>
          </a:p>
          <a:p>
            <a:pPr lvl="1"/>
            <a:r>
              <a:rPr dirty="0" lang="en-GB"/>
              <a:t>Listen to patients and work in partnership with them, supporting them to make informed</a:t>
            </a:r>
          </a:p>
          <a:p>
            <a:pPr lvl="1"/>
            <a:r>
              <a:rPr dirty="0" lang="en-GB"/>
              <a:t>Decisions about their care.</a:t>
            </a:r>
          </a:p>
          <a:p>
            <a:pPr lvl="1"/>
            <a:r>
              <a:rPr dirty="0" lang="en-GB"/>
              <a:t>Protect patients’ personal information from improper disclosure.</a:t>
            </a:r>
          </a:p>
          <a:p>
            <a:pPr indent="0" lvl="1" marL="457200">
              <a:buNone/>
            </a:pPr>
            <a:r>
              <a:rPr dirty="0" sz="2000" i="1" lang="en-GB">
                <a:latin typeface="Times New Roman" panose="02020603050405020304" pitchFamily="18" charset="0"/>
                <a:cs typeface="Times New Roman" panose="02020603050405020304" pitchFamily="18" charset="0"/>
              </a:rPr>
              <a:t>GMC, Good Medical Practice, 2024</a:t>
            </a:r>
          </a:p>
          <a:p>
            <a:endParaRPr dirty="0" lang="en-GB"/>
          </a:p>
        </p:txBody>
      </p:sp>
      <p:sp>
        <p:nvSpPr>
          <p:cNvPr id="1048611"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166"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167"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8612" name="Title 8"/>
          <p:cNvSpPr>
            <a:spLocks noGrp="1"/>
          </p:cNvSpPr>
          <p:nvPr>
            <p:ph type="title"/>
          </p:nvPr>
        </p:nvSpPr>
        <p:spPr>
          <a:xfrm>
            <a:off x="1131531" y="312576"/>
            <a:ext cx="9707608" cy="618637"/>
          </a:xfrm>
        </p:spPr>
        <p:txBody>
          <a:bodyPr>
            <a:normAutofit/>
          </a:bodyPr>
          <a:p>
            <a:pPr algn="ctr"/>
            <a:r>
              <a:rPr b="1" dirty="0" lang="en-GB">
                <a:solidFill>
                  <a:srgbClr val="6600CC"/>
                </a:solidFill>
              </a:rPr>
              <a:t>Medical Liability and the Law</a:t>
            </a:r>
          </a:p>
        </p:txBody>
      </p:sp>
      <p:sp>
        <p:nvSpPr>
          <p:cNvPr id="1048613" name="Content Placeholder 9"/>
          <p:cNvSpPr>
            <a:spLocks noGrp="1"/>
          </p:cNvSpPr>
          <p:nvPr>
            <p:ph idx="1"/>
          </p:nvPr>
        </p:nvSpPr>
        <p:spPr>
          <a:xfrm>
            <a:off x="838200" y="1091682"/>
            <a:ext cx="10515600" cy="5682342"/>
          </a:xfrm>
        </p:spPr>
        <p:txBody>
          <a:bodyPr>
            <a:normAutofit/>
          </a:bodyPr>
          <a:p>
            <a:pPr algn="ctr" indent="0" marL="0">
              <a:buNone/>
            </a:pPr>
            <a:r>
              <a:rPr b="1" dirty="0" sz="3000" lang="en-GB"/>
              <a:t>The Duties of a Doctor</a:t>
            </a:r>
          </a:p>
          <a:p>
            <a:pPr indent="0" lvl="1" marL="457200">
              <a:buNone/>
            </a:pPr>
            <a:endParaRPr b="1" dirty="0" sz="1400" lang="en-GB"/>
          </a:p>
          <a:p>
            <a:pPr indent="0" lvl="1" marL="457200">
              <a:buNone/>
            </a:pPr>
            <a:r>
              <a:rPr b="1" dirty="0" sz="3000" lang="en-GB">
                <a:solidFill>
                  <a:srgbClr val="C00000"/>
                </a:solidFill>
              </a:rPr>
              <a:t>Colleagues, culture and safety</a:t>
            </a:r>
          </a:p>
          <a:p>
            <a:pPr lvl="1"/>
            <a:r>
              <a:rPr dirty="0" sz="2600" lang="en-GB"/>
              <a:t>Work with colleagues in ways that best serve the interests of patients, being willing to lead or follow as circumstances require. </a:t>
            </a:r>
          </a:p>
          <a:p>
            <a:pPr lvl="1"/>
            <a:endParaRPr dirty="0" sz="1700" lang="en-GB"/>
          </a:p>
          <a:p>
            <a:pPr lvl="1"/>
            <a:r>
              <a:rPr dirty="0" sz="2600" lang="en-GB"/>
              <a:t>Be willing to share your knowledge, skills and experience with colleagues, whether informally or through teaching, training, mentoring or coaching. </a:t>
            </a:r>
          </a:p>
          <a:p>
            <a:pPr lvl="1"/>
            <a:endParaRPr dirty="0" sz="1700" lang="en-GB"/>
          </a:p>
          <a:p>
            <a:pPr lvl="1"/>
            <a:r>
              <a:rPr dirty="0" sz="2600" lang="en-GB"/>
              <a:t>Treat people with respect and help to create a working and training environment that is compassionate, supportive and fair, where everyone feels safe to ask questions, talk about errors and raise concerns. </a:t>
            </a:r>
          </a:p>
          <a:p>
            <a:pPr indent="0" lvl="1" marL="457200">
              <a:buNone/>
            </a:pPr>
            <a:endParaRPr dirty="0" sz="1700" lang="en-GB"/>
          </a:p>
          <a:p>
            <a:pPr lvl="1"/>
            <a:r>
              <a:rPr dirty="0" sz="2600" lang="en-GB"/>
              <a:t>Act promptly if you think that patient safety or dignity may be seriously compromised. </a:t>
            </a:r>
          </a:p>
          <a:p>
            <a:pPr indent="0" lvl="1" marL="457200">
              <a:buNone/>
            </a:pPr>
            <a:endParaRPr dirty="0" sz="1700" lang="en-GB"/>
          </a:p>
          <a:p>
            <a:pPr lvl="1"/>
            <a:r>
              <a:rPr dirty="0" sz="2600" lang="en-GB"/>
              <a:t>Take care of your own health and wellbeing needs, recognising and taking appropriate action if you may not be fit to work. </a:t>
            </a:r>
          </a:p>
          <a:p>
            <a:pPr indent="0" lvl="1" marL="457200">
              <a:buNone/>
            </a:pPr>
            <a:endParaRPr dirty="0" sz="2800" i="1" lang="en-GB">
              <a:latin typeface="Times New Roman" panose="02020603050405020304" pitchFamily="18" charset="0"/>
              <a:cs typeface="Times New Roman" panose="02020603050405020304" pitchFamily="18" charset="0"/>
            </a:endParaRPr>
          </a:p>
          <a:p>
            <a:pPr indent="0" lvl="1" marL="457200">
              <a:buNone/>
            </a:pPr>
            <a:r>
              <a:rPr dirty="0" sz="2200" i="1" lang="en-GB">
                <a:latin typeface="Times New Roman" panose="02020603050405020304" pitchFamily="18" charset="0"/>
                <a:cs typeface="Times New Roman" panose="02020603050405020304" pitchFamily="18" charset="0"/>
              </a:rPr>
              <a:t>GMC, Good Medical Practice, 2024</a:t>
            </a:r>
          </a:p>
          <a:p>
            <a:pPr lvl="1"/>
            <a:endParaRPr dirty="0" sz="2600" lang="en-GB"/>
          </a:p>
          <a:p>
            <a:endParaRPr dirty="0" lang="en-GB"/>
          </a:p>
        </p:txBody>
      </p:sp>
      <p:sp>
        <p:nvSpPr>
          <p:cNvPr id="1048614"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168"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169"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6" name=""/>
        <p:cNvGrpSpPr/>
        <p:nvPr/>
      </p:nvGrpSpPr>
      <p:grpSpPr>
        <a:xfrm>
          <a:off x="0" y="0"/>
          <a:ext cx="0" cy="0"/>
          <a:chOff x="0" y="0"/>
          <a:chExt cx="0" cy="0"/>
        </a:xfrm>
      </p:grpSpPr>
      <p:sp>
        <p:nvSpPr>
          <p:cNvPr id="1048615" name="Title 8"/>
          <p:cNvSpPr>
            <a:spLocks noGrp="1"/>
          </p:cNvSpPr>
          <p:nvPr>
            <p:ph type="title"/>
          </p:nvPr>
        </p:nvSpPr>
        <p:spPr>
          <a:xfrm>
            <a:off x="1131531" y="312576"/>
            <a:ext cx="9707608" cy="618637"/>
          </a:xfrm>
        </p:spPr>
        <p:txBody>
          <a:bodyPr>
            <a:normAutofit/>
          </a:bodyPr>
          <a:p>
            <a:pPr algn="ctr"/>
            <a:r>
              <a:rPr b="1" dirty="0" lang="en-GB">
                <a:solidFill>
                  <a:srgbClr val="6600CC"/>
                </a:solidFill>
              </a:rPr>
              <a:t>Medical Liability and the Law</a:t>
            </a:r>
          </a:p>
        </p:txBody>
      </p:sp>
      <p:sp>
        <p:nvSpPr>
          <p:cNvPr id="1048616" name="Content Placeholder 9"/>
          <p:cNvSpPr>
            <a:spLocks noGrp="1"/>
          </p:cNvSpPr>
          <p:nvPr>
            <p:ph idx="1"/>
          </p:nvPr>
        </p:nvSpPr>
        <p:spPr>
          <a:xfrm>
            <a:off x="838200" y="1091682"/>
            <a:ext cx="10515600" cy="5682342"/>
          </a:xfrm>
        </p:spPr>
        <p:txBody>
          <a:bodyPr>
            <a:normAutofit lnSpcReduction="10000"/>
          </a:bodyPr>
          <a:p>
            <a:pPr algn="ctr" indent="0" marL="0">
              <a:buNone/>
            </a:pPr>
            <a:r>
              <a:rPr b="1" dirty="0" sz="3000" lang="en-GB"/>
              <a:t>The Duties of a Doctor</a:t>
            </a:r>
          </a:p>
          <a:p>
            <a:pPr indent="0" lvl="1" marL="457200">
              <a:buNone/>
            </a:pPr>
            <a:endParaRPr b="1" dirty="0" sz="1400" lang="en-GB"/>
          </a:p>
          <a:p>
            <a:pPr indent="0" lvl="1" marL="457200">
              <a:buNone/>
            </a:pPr>
            <a:r>
              <a:rPr b="1" dirty="0" sz="3000" lang="en-GB">
                <a:solidFill>
                  <a:srgbClr val="C00000"/>
                </a:solidFill>
              </a:rPr>
              <a:t>Trust and professionalism</a:t>
            </a:r>
          </a:p>
          <a:p>
            <a:pPr indent="0" lvl="1" marL="457200">
              <a:buNone/>
            </a:pPr>
            <a:endParaRPr dirty="0" lang="en-GB"/>
          </a:p>
          <a:p>
            <a:pPr lvl="1"/>
            <a:r>
              <a:rPr dirty="0" sz="2800" lang="en-GB"/>
              <a:t>Act with honesty and integrity: Be open if things go wrong.</a:t>
            </a:r>
          </a:p>
          <a:p>
            <a:pPr indent="0" lvl="1" marL="457200">
              <a:buNone/>
            </a:pPr>
            <a:endParaRPr dirty="0" sz="2800" lang="en-GB"/>
          </a:p>
          <a:p>
            <a:pPr lvl="1"/>
            <a:r>
              <a:rPr dirty="0" sz="2800" lang="en-GB"/>
              <a:t>Protect and promote the health of patients and the public.</a:t>
            </a:r>
          </a:p>
          <a:p>
            <a:pPr indent="0" lvl="1" marL="457200">
              <a:buNone/>
            </a:pPr>
            <a:endParaRPr dirty="0" sz="2800" lang="en-GB"/>
          </a:p>
          <a:p>
            <a:pPr lvl="1"/>
            <a:r>
              <a:rPr dirty="0" sz="2800" lang="en-GB"/>
              <a:t>Never unfairly discriminate against patients or colleagues.</a:t>
            </a:r>
          </a:p>
          <a:p>
            <a:pPr indent="0" lvl="1" marL="457200">
              <a:buNone/>
            </a:pPr>
            <a:endParaRPr dirty="0" sz="2800" lang="en-GB"/>
          </a:p>
          <a:p>
            <a:pPr lvl="1"/>
            <a:r>
              <a:rPr dirty="0" sz="2800" lang="en-GB"/>
              <a:t>Never abuse patients’ trust in you or the public’s trust in your profession.</a:t>
            </a:r>
          </a:p>
          <a:p>
            <a:pPr indent="0" lvl="1" marL="457200">
              <a:buNone/>
            </a:pPr>
            <a:endParaRPr dirty="0" sz="2800" i="1" lang="en-GB">
              <a:latin typeface="Times New Roman" panose="02020603050405020304" pitchFamily="18" charset="0"/>
              <a:cs typeface="Times New Roman" panose="02020603050405020304" pitchFamily="18" charset="0"/>
            </a:endParaRPr>
          </a:p>
          <a:p>
            <a:pPr indent="0" lvl="1" marL="457200">
              <a:buNone/>
            </a:pPr>
            <a:r>
              <a:rPr dirty="0" sz="2000" i="1" lang="en-GB">
                <a:latin typeface="Times New Roman" panose="02020603050405020304" pitchFamily="18" charset="0"/>
                <a:cs typeface="Times New Roman" panose="02020603050405020304" pitchFamily="18" charset="0"/>
              </a:rPr>
              <a:t>GMC, Good Medical Practice, 2024</a:t>
            </a:r>
          </a:p>
          <a:p>
            <a:pPr lvl="1"/>
            <a:endParaRPr dirty="0" sz="2800" lang="en-GB"/>
          </a:p>
        </p:txBody>
      </p:sp>
      <p:sp>
        <p:nvSpPr>
          <p:cNvPr id="1048617"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170"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171"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17" name=""/>
        <p:cNvGrpSpPr/>
        <p:nvPr/>
      </p:nvGrpSpPr>
      <p:grpSpPr>
        <a:xfrm>
          <a:off x="0" y="0"/>
          <a:ext cx="0" cy="0"/>
          <a:chOff x="0" y="0"/>
          <a:chExt cx="0" cy="0"/>
        </a:xfrm>
      </p:grpSpPr>
      <p:sp>
        <p:nvSpPr>
          <p:cNvPr id="1048618" name="Title 8"/>
          <p:cNvSpPr>
            <a:spLocks noGrp="1"/>
          </p:cNvSpPr>
          <p:nvPr>
            <p:ph type="title"/>
          </p:nvPr>
        </p:nvSpPr>
        <p:spPr>
          <a:xfrm>
            <a:off x="1131531" y="312576"/>
            <a:ext cx="9707608" cy="618637"/>
          </a:xfrm>
        </p:spPr>
        <p:txBody>
          <a:bodyPr>
            <a:normAutofit/>
          </a:bodyPr>
          <a:p>
            <a:pPr algn="ctr"/>
            <a:r>
              <a:rPr b="1" dirty="0" lang="en-GB">
                <a:solidFill>
                  <a:srgbClr val="6600CC"/>
                </a:solidFill>
              </a:rPr>
              <a:t>Medical Liability and the Law</a:t>
            </a:r>
          </a:p>
        </p:txBody>
      </p:sp>
      <p:sp>
        <p:nvSpPr>
          <p:cNvPr id="1048619" name="Content Placeholder 9"/>
          <p:cNvSpPr>
            <a:spLocks noGrp="1"/>
          </p:cNvSpPr>
          <p:nvPr>
            <p:ph idx="1"/>
          </p:nvPr>
        </p:nvSpPr>
        <p:spPr>
          <a:xfrm>
            <a:off x="177283" y="1091682"/>
            <a:ext cx="11824994" cy="5682342"/>
          </a:xfrm>
        </p:spPr>
        <p:txBody>
          <a:bodyPr/>
          <a:p>
            <a:endParaRPr dirty="0" lang="en-GB"/>
          </a:p>
          <a:p>
            <a:endParaRPr dirty="0" lang="en-GB"/>
          </a:p>
          <a:p>
            <a:endParaRPr dirty="0" lang="en-GB"/>
          </a:p>
          <a:p>
            <a:endParaRPr dirty="0" lang="en-GB"/>
          </a:p>
          <a:p>
            <a:endParaRPr dirty="0" lang="en-GB"/>
          </a:p>
          <a:p>
            <a:pPr algn="ctr" indent="0" marL="0">
              <a:buNone/>
            </a:pPr>
            <a:r>
              <a:rPr b="1" dirty="0" sz="4000" lang="en-GB">
                <a:solidFill>
                  <a:schemeClr val="bg1">
                    <a:lumMod val="50000"/>
                  </a:schemeClr>
                </a:solidFill>
              </a:rPr>
              <a:t>Doctors whose Practice has been Called into Question</a:t>
            </a:r>
          </a:p>
        </p:txBody>
      </p:sp>
      <p:sp>
        <p:nvSpPr>
          <p:cNvPr id="1048620"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172"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173"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18" name=""/>
        <p:cNvGrpSpPr/>
        <p:nvPr/>
      </p:nvGrpSpPr>
      <p:grpSpPr>
        <a:xfrm>
          <a:off x="0" y="0"/>
          <a:ext cx="0" cy="0"/>
          <a:chOff x="0" y="0"/>
          <a:chExt cx="0" cy="0"/>
        </a:xfrm>
      </p:grpSpPr>
      <p:sp>
        <p:nvSpPr>
          <p:cNvPr id="1048621" name="Title 8"/>
          <p:cNvSpPr>
            <a:spLocks noGrp="1"/>
          </p:cNvSpPr>
          <p:nvPr>
            <p:ph type="title"/>
          </p:nvPr>
        </p:nvSpPr>
        <p:spPr>
          <a:xfrm>
            <a:off x="1131531" y="312576"/>
            <a:ext cx="9707608" cy="618637"/>
          </a:xfrm>
        </p:spPr>
        <p:txBody>
          <a:bodyPr>
            <a:normAutofit/>
          </a:bodyPr>
          <a:p>
            <a:pPr algn="ctr"/>
            <a:r>
              <a:rPr b="1" dirty="0" lang="en-GB">
                <a:solidFill>
                  <a:srgbClr val="6600CC"/>
                </a:solidFill>
              </a:rPr>
              <a:t>Medical Liability and the Law</a:t>
            </a:r>
          </a:p>
        </p:txBody>
      </p:sp>
      <p:sp>
        <p:nvSpPr>
          <p:cNvPr id="1048622" name="Content Placeholder 9"/>
          <p:cNvSpPr>
            <a:spLocks noGrp="1"/>
          </p:cNvSpPr>
          <p:nvPr>
            <p:ph idx="1"/>
          </p:nvPr>
        </p:nvSpPr>
        <p:spPr>
          <a:xfrm>
            <a:off x="838200" y="1091682"/>
            <a:ext cx="10515600" cy="5682342"/>
          </a:xfrm>
        </p:spPr>
        <p:txBody>
          <a:bodyPr/>
          <a:p>
            <a:endParaRPr dirty="0" lang="en-GB"/>
          </a:p>
          <a:p>
            <a:endParaRPr dirty="0" lang="en-GB"/>
          </a:p>
          <a:p>
            <a:endParaRPr dirty="0" lang="en-GB"/>
          </a:p>
          <a:p>
            <a:endParaRPr dirty="0" lang="en-GB"/>
          </a:p>
          <a:p>
            <a:endParaRPr dirty="0" lang="en-GB"/>
          </a:p>
          <a:p>
            <a:pPr algn="ctr" indent="0" marL="0">
              <a:buNone/>
            </a:pPr>
            <a:r>
              <a:rPr dirty="0" sz="4800" lang="en-GB">
                <a:solidFill>
                  <a:schemeClr val="bg1">
                    <a:lumMod val="50000"/>
                  </a:schemeClr>
                </a:solidFill>
              </a:rPr>
              <a:t>Registration, Regulation and Compliance</a:t>
            </a:r>
          </a:p>
        </p:txBody>
      </p:sp>
      <p:sp>
        <p:nvSpPr>
          <p:cNvPr id="1048623"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174"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175"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19" name=""/>
        <p:cNvGrpSpPr/>
        <p:nvPr/>
      </p:nvGrpSpPr>
      <p:grpSpPr>
        <a:xfrm>
          <a:off x="0" y="0"/>
          <a:ext cx="0" cy="0"/>
          <a:chOff x="0" y="0"/>
          <a:chExt cx="0" cy="0"/>
        </a:xfrm>
      </p:grpSpPr>
      <p:sp>
        <p:nvSpPr>
          <p:cNvPr id="1048624" name="Title 8"/>
          <p:cNvSpPr>
            <a:spLocks noGrp="1"/>
          </p:cNvSpPr>
          <p:nvPr>
            <p:ph type="title"/>
          </p:nvPr>
        </p:nvSpPr>
        <p:spPr>
          <a:xfrm>
            <a:off x="1131531" y="312576"/>
            <a:ext cx="9707608" cy="618637"/>
          </a:xfrm>
        </p:spPr>
        <p:txBody>
          <a:bodyPr>
            <a:normAutofit/>
          </a:bodyPr>
          <a:p>
            <a:pPr algn="ctr"/>
            <a:r>
              <a:rPr b="1" dirty="0" lang="en-GB">
                <a:solidFill>
                  <a:srgbClr val="6600CC"/>
                </a:solidFill>
              </a:rPr>
              <a:t>Medical Liability and the Law</a:t>
            </a:r>
          </a:p>
        </p:txBody>
      </p:sp>
      <p:sp>
        <p:nvSpPr>
          <p:cNvPr id="1048625" name="Content Placeholder 9"/>
          <p:cNvSpPr>
            <a:spLocks noGrp="1"/>
          </p:cNvSpPr>
          <p:nvPr>
            <p:ph idx="1"/>
          </p:nvPr>
        </p:nvSpPr>
        <p:spPr>
          <a:xfrm>
            <a:off x="838200" y="1091682"/>
            <a:ext cx="10515600" cy="5682342"/>
          </a:xfrm>
        </p:spPr>
        <p:txBody>
          <a:bodyPr>
            <a:normAutofit/>
          </a:bodyPr>
          <a:p>
            <a:pPr indent="0" marL="0">
              <a:buNone/>
            </a:pPr>
            <a:r>
              <a:rPr b="1" dirty="0" lang="en-GB"/>
              <a:t>Medical and Dental Council of Nigeria (MDCN)</a:t>
            </a:r>
          </a:p>
          <a:p>
            <a:endParaRPr dirty="0" lang="en-GB"/>
          </a:p>
          <a:p>
            <a:endParaRPr dirty="0" lang="en-GB"/>
          </a:p>
          <a:p>
            <a:pPr indent="0" marL="0">
              <a:buNone/>
            </a:pPr>
            <a:r>
              <a:rPr dirty="0" lang="en-GB"/>
              <a:t>The Medical and Dental Council of Nigeria (MDCN), established in 1963, is a professional health </a:t>
            </a:r>
            <a:r>
              <a:rPr b="1" dirty="0" lang="en-GB"/>
              <a:t>regulatory agency </a:t>
            </a:r>
            <a:r>
              <a:rPr dirty="0" lang="en-GB"/>
              <a:t>for the professions of Medicine, Dentistry and Alternative Medicine in Nigeria. </a:t>
            </a:r>
          </a:p>
          <a:p>
            <a:endParaRPr dirty="0" lang="en-GB"/>
          </a:p>
        </p:txBody>
      </p:sp>
      <p:sp>
        <p:nvSpPr>
          <p:cNvPr id="1048626"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176"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177"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pic>
        <p:nvPicPr>
          <p:cNvPr id="2097178" name="Picture 2" descr="Open Letter: An Urgent Appeal To Look Into Activities Of MDCN, By Bashir  Adamu – Africa Prime News"/>
          <p:cNvPicPr>
            <a:picLocks noChangeAspect="1" noChangeArrowheads="1"/>
          </p:cNvPicPr>
          <p:nvPr/>
        </p:nvPicPr>
        <p:blipFill>
          <a:blip xmlns:r="http://schemas.openxmlformats.org/officeDocument/2006/relationships" r:embed="rId4"/>
          <a:srcRect/>
          <a:stretch>
            <a:fillRect/>
          </a:stretch>
        </p:blipFill>
        <p:spPr bwMode="auto">
          <a:xfrm>
            <a:off x="548367" y="1481719"/>
            <a:ext cx="1857375" cy="1080310"/>
          </a:xfrm>
          <a:prstGeom prst="rect"/>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20" name=""/>
        <p:cNvGrpSpPr/>
        <p:nvPr/>
      </p:nvGrpSpPr>
      <p:grpSpPr>
        <a:xfrm>
          <a:off x="0" y="0"/>
          <a:ext cx="0" cy="0"/>
          <a:chOff x="0" y="0"/>
          <a:chExt cx="0" cy="0"/>
        </a:xfrm>
      </p:grpSpPr>
      <p:sp>
        <p:nvSpPr>
          <p:cNvPr id="1048627" name="Title 8"/>
          <p:cNvSpPr>
            <a:spLocks noGrp="1"/>
          </p:cNvSpPr>
          <p:nvPr>
            <p:ph type="title"/>
          </p:nvPr>
        </p:nvSpPr>
        <p:spPr>
          <a:xfrm>
            <a:off x="1131531" y="312576"/>
            <a:ext cx="9707608" cy="618637"/>
          </a:xfrm>
        </p:spPr>
        <p:txBody>
          <a:bodyPr>
            <a:normAutofit/>
          </a:bodyPr>
          <a:p>
            <a:pPr algn="ctr"/>
            <a:r>
              <a:rPr b="1" dirty="0" lang="en-GB">
                <a:solidFill>
                  <a:srgbClr val="6600CC"/>
                </a:solidFill>
              </a:rPr>
              <a:t>Medical Liability and the Law</a:t>
            </a:r>
          </a:p>
        </p:txBody>
      </p:sp>
      <p:sp>
        <p:nvSpPr>
          <p:cNvPr id="1048628" name="Content Placeholder 9"/>
          <p:cNvSpPr>
            <a:spLocks noGrp="1"/>
          </p:cNvSpPr>
          <p:nvPr>
            <p:ph idx="1"/>
          </p:nvPr>
        </p:nvSpPr>
        <p:spPr>
          <a:xfrm>
            <a:off x="838200" y="1091682"/>
            <a:ext cx="10515600" cy="5682342"/>
          </a:xfrm>
        </p:spPr>
        <p:txBody>
          <a:bodyPr/>
          <a:p>
            <a:endParaRPr dirty="0" lang="en-GB"/>
          </a:p>
          <a:p>
            <a:endParaRPr dirty="0" lang="en-GB"/>
          </a:p>
          <a:p>
            <a:endParaRPr dirty="0" lang="en-GB"/>
          </a:p>
          <a:p>
            <a:endParaRPr dirty="0" lang="en-GB"/>
          </a:p>
          <a:p>
            <a:endParaRPr dirty="0" lang="en-GB"/>
          </a:p>
          <a:p>
            <a:endParaRPr dirty="0" lang="en-GB"/>
          </a:p>
          <a:p>
            <a:endParaRPr dirty="0" lang="en-GB"/>
          </a:p>
          <a:p>
            <a:endParaRPr dirty="0" lang="en-GB"/>
          </a:p>
          <a:p>
            <a:endParaRPr dirty="0" lang="en-GB"/>
          </a:p>
          <a:p>
            <a:endParaRPr b="1" dirty="0" lang="en-GB">
              <a:solidFill>
                <a:srgbClr val="C00000"/>
              </a:solidFill>
            </a:endParaRPr>
          </a:p>
          <a:p>
            <a:pPr algn="ctr" indent="0" marL="0">
              <a:buNone/>
            </a:pPr>
            <a:r>
              <a:rPr b="1" dirty="0" lang="en-GB">
                <a:solidFill>
                  <a:srgbClr val="C00000"/>
                </a:solidFill>
              </a:rPr>
              <a:t>Not explicitly stated to keep patients safe</a:t>
            </a:r>
          </a:p>
        </p:txBody>
      </p:sp>
      <p:sp>
        <p:nvSpPr>
          <p:cNvPr id="1048629"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179"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180"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pic>
        <p:nvPicPr>
          <p:cNvPr id="2097181" name="Content Placeholder 2"/>
          <p:cNvPicPr>
            <a:picLocks noChangeAspect="1"/>
          </p:cNvPicPr>
          <p:nvPr/>
        </p:nvPicPr>
        <p:blipFill>
          <a:blip xmlns:r="http://schemas.openxmlformats.org/officeDocument/2006/relationships" r:embed="rId4"/>
          <a:stretch>
            <a:fillRect/>
          </a:stretch>
        </p:blipFill>
        <p:spPr>
          <a:xfrm>
            <a:off x="838199" y="1800226"/>
            <a:ext cx="10842027" cy="4429124"/>
          </a:xfrm>
          <a:prstGeom prst="rect"/>
        </p:spPr>
      </p:pic>
      <p:pic>
        <p:nvPicPr>
          <p:cNvPr id="2097182" name="Picture 11"/>
          <p:cNvPicPr>
            <a:picLocks noChangeAspect="1"/>
          </p:cNvPicPr>
          <p:nvPr/>
        </p:nvPicPr>
        <p:blipFill>
          <a:blip xmlns:r="http://schemas.openxmlformats.org/officeDocument/2006/relationships" r:embed="rId5"/>
          <a:stretch>
            <a:fillRect/>
          </a:stretch>
        </p:blipFill>
        <p:spPr>
          <a:xfrm>
            <a:off x="2605087" y="1113369"/>
            <a:ext cx="6581775" cy="800100"/>
          </a:xfrm>
          <a:prstGeom prst="rec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8630" name="Title 8"/>
          <p:cNvSpPr>
            <a:spLocks noGrp="1"/>
          </p:cNvSpPr>
          <p:nvPr>
            <p:ph type="title"/>
          </p:nvPr>
        </p:nvSpPr>
        <p:spPr>
          <a:xfrm>
            <a:off x="1131531" y="312576"/>
            <a:ext cx="9707608" cy="618637"/>
          </a:xfrm>
        </p:spPr>
        <p:txBody>
          <a:bodyPr>
            <a:normAutofit/>
          </a:bodyPr>
          <a:p>
            <a:pPr algn="ctr"/>
            <a:r>
              <a:rPr b="1" dirty="0" lang="en-GB">
                <a:solidFill>
                  <a:srgbClr val="6600CC"/>
                </a:solidFill>
              </a:rPr>
              <a:t>Medical Liability and the Law</a:t>
            </a:r>
          </a:p>
        </p:txBody>
      </p:sp>
      <p:sp>
        <p:nvSpPr>
          <p:cNvPr id="1048631" name="Content Placeholder 9"/>
          <p:cNvSpPr>
            <a:spLocks noGrp="1"/>
          </p:cNvSpPr>
          <p:nvPr>
            <p:ph idx="1"/>
          </p:nvPr>
        </p:nvSpPr>
        <p:spPr>
          <a:xfrm>
            <a:off x="838200" y="1091682"/>
            <a:ext cx="10515600" cy="5682342"/>
          </a:xfrm>
        </p:spPr>
        <p:txBody>
          <a:bodyPr/>
          <a:p>
            <a:endParaRPr dirty="0" lang="en-GB"/>
          </a:p>
          <a:p>
            <a:endParaRPr dirty="0" lang="en-GB"/>
          </a:p>
          <a:p>
            <a:endParaRPr dirty="0" lang="en-GB"/>
          </a:p>
          <a:p>
            <a:endParaRPr dirty="0" lang="en-GB"/>
          </a:p>
          <a:p>
            <a:endParaRPr dirty="0" lang="en-GB"/>
          </a:p>
        </p:txBody>
      </p:sp>
      <p:sp>
        <p:nvSpPr>
          <p:cNvPr id="1048632"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183"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184"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pic>
        <p:nvPicPr>
          <p:cNvPr id="2097185" name="Picture 2"/>
          <p:cNvPicPr>
            <a:picLocks noChangeAspect="1"/>
          </p:cNvPicPr>
          <p:nvPr/>
        </p:nvPicPr>
        <p:blipFill>
          <a:blip xmlns:r="http://schemas.openxmlformats.org/officeDocument/2006/relationships" r:embed="rId4"/>
          <a:stretch>
            <a:fillRect/>
          </a:stretch>
        </p:blipFill>
        <p:spPr>
          <a:xfrm>
            <a:off x="3148012" y="954249"/>
            <a:ext cx="6476127" cy="5682342"/>
          </a:xfrm>
          <a:prstGeom prst="rect"/>
        </p:spPr>
      </p:pic>
      <p:pic>
        <p:nvPicPr>
          <p:cNvPr id="2097186" name="Picture 2" descr="Open Letter: An Urgent Appeal To Look Into Activities Of MDCN, By Bashir  Adamu – Africa Prime News"/>
          <p:cNvPicPr>
            <a:picLocks noChangeAspect="1" noChangeArrowheads="1"/>
          </p:cNvPicPr>
          <p:nvPr/>
        </p:nvPicPr>
        <p:blipFill>
          <a:blip xmlns:r="http://schemas.openxmlformats.org/officeDocument/2006/relationships" r:embed="rId5"/>
          <a:srcRect/>
          <a:stretch>
            <a:fillRect/>
          </a:stretch>
        </p:blipFill>
        <p:spPr bwMode="auto">
          <a:xfrm>
            <a:off x="548367" y="769776"/>
            <a:ext cx="1857375" cy="1080310"/>
          </a:xfrm>
          <a:prstGeom prst="rect"/>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22" name=""/>
        <p:cNvGrpSpPr/>
        <p:nvPr/>
      </p:nvGrpSpPr>
      <p:grpSpPr>
        <a:xfrm>
          <a:off x="0" y="0"/>
          <a:ext cx="0" cy="0"/>
          <a:chOff x="0" y="0"/>
          <a:chExt cx="0" cy="0"/>
        </a:xfrm>
      </p:grpSpPr>
      <p:sp>
        <p:nvSpPr>
          <p:cNvPr id="1048633" name="Title 8"/>
          <p:cNvSpPr>
            <a:spLocks noGrp="1"/>
          </p:cNvSpPr>
          <p:nvPr>
            <p:ph type="title"/>
          </p:nvPr>
        </p:nvSpPr>
        <p:spPr>
          <a:xfrm>
            <a:off x="1131531" y="312576"/>
            <a:ext cx="9707608" cy="618637"/>
          </a:xfrm>
        </p:spPr>
        <p:txBody>
          <a:bodyPr>
            <a:normAutofit/>
          </a:bodyPr>
          <a:p>
            <a:pPr algn="ctr"/>
            <a:r>
              <a:rPr b="1" dirty="0" lang="en-GB">
                <a:solidFill>
                  <a:srgbClr val="6600CC"/>
                </a:solidFill>
              </a:rPr>
              <a:t>Medical Liability and the Law</a:t>
            </a:r>
          </a:p>
        </p:txBody>
      </p:sp>
      <p:sp>
        <p:nvSpPr>
          <p:cNvPr id="1048634" name="Content Placeholder 9"/>
          <p:cNvSpPr>
            <a:spLocks noGrp="1"/>
          </p:cNvSpPr>
          <p:nvPr>
            <p:ph idx="1"/>
          </p:nvPr>
        </p:nvSpPr>
        <p:spPr>
          <a:xfrm>
            <a:off x="838200" y="1091682"/>
            <a:ext cx="10515600" cy="5682342"/>
          </a:xfrm>
        </p:spPr>
        <p:txBody>
          <a:bodyPr/>
          <a:p>
            <a:endParaRPr dirty="0" lang="en-GB"/>
          </a:p>
          <a:p>
            <a:endParaRPr dirty="0" lang="en-GB"/>
          </a:p>
          <a:p>
            <a:endParaRPr dirty="0" lang="en-GB"/>
          </a:p>
          <a:p>
            <a:endParaRPr dirty="0" lang="en-GB"/>
          </a:p>
          <a:p>
            <a:endParaRPr dirty="0" lang="en-GB"/>
          </a:p>
          <a:p>
            <a:endParaRPr dirty="0" lang="en-GB"/>
          </a:p>
          <a:p>
            <a:endParaRPr dirty="0" lang="en-GB"/>
          </a:p>
          <a:p>
            <a:endParaRPr dirty="0" lang="en-GB"/>
          </a:p>
          <a:p>
            <a:endParaRPr dirty="0" lang="en-GB"/>
          </a:p>
          <a:p>
            <a:endParaRPr dirty="0" lang="en-GB"/>
          </a:p>
          <a:p>
            <a:r>
              <a:rPr b="1" dirty="0" lang="en-GB">
                <a:solidFill>
                  <a:srgbClr val="C00000"/>
                </a:solidFill>
              </a:rPr>
              <a:t>6 months: Your views?</a:t>
            </a:r>
          </a:p>
          <a:p>
            <a:endParaRPr dirty="0" lang="en-GB"/>
          </a:p>
          <a:p>
            <a:endParaRPr dirty="0" lang="en-GB"/>
          </a:p>
          <a:p>
            <a:endParaRPr dirty="0" lang="en-GB"/>
          </a:p>
        </p:txBody>
      </p:sp>
      <p:sp>
        <p:nvSpPr>
          <p:cNvPr id="1048635"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187"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188"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pic>
        <p:nvPicPr>
          <p:cNvPr id="2097189" name="Picture 2" descr="Open Letter: An Urgent Appeal To Look Into Activities Of MDCN, By Bashir  Adamu – Africa Prime News"/>
          <p:cNvPicPr>
            <a:picLocks noChangeAspect="1" noChangeArrowheads="1"/>
          </p:cNvPicPr>
          <p:nvPr/>
        </p:nvPicPr>
        <p:blipFill>
          <a:blip xmlns:r="http://schemas.openxmlformats.org/officeDocument/2006/relationships" r:embed="rId4"/>
          <a:srcRect/>
          <a:stretch>
            <a:fillRect/>
          </a:stretch>
        </p:blipFill>
        <p:spPr bwMode="auto">
          <a:xfrm>
            <a:off x="548367" y="1175658"/>
            <a:ext cx="1857375" cy="1080310"/>
          </a:xfrm>
          <a:prstGeom prst="rect"/>
          <a:noFill/>
        </p:spPr>
      </p:pic>
      <p:pic>
        <p:nvPicPr>
          <p:cNvPr id="2097190" name="Picture 4"/>
          <p:cNvPicPr>
            <a:picLocks noChangeAspect="1"/>
          </p:cNvPicPr>
          <p:nvPr/>
        </p:nvPicPr>
        <p:blipFill>
          <a:blip xmlns:r="http://schemas.openxmlformats.org/officeDocument/2006/relationships" r:embed="rId5"/>
          <a:stretch>
            <a:fillRect/>
          </a:stretch>
        </p:blipFill>
        <p:spPr>
          <a:xfrm>
            <a:off x="2818195" y="1091682"/>
            <a:ext cx="8020944" cy="5010150"/>
          </a:xfrm>
          <a:prstGeom prst="rec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8636" name="Title 8"/>
          <p:cNvSpPr>
            <a:spLocks noGrp="1"/>
          </p:cNvSpPr>
          <p:nvPr>
            <p:ph type="title"/>
          </p:nvPr>
        </p:nvSpPr>
        <p:spPr>
          <a:xfrm>
            <a:off x="1131531" y="312576"/>
            <a:ext cx="9707608" cy="618637"/>
          </a:xfrm>
        </p:spPr>
        <p:txBody>
          <a:bodyPr>
            <a:normAutofit/>
          </a:bodyPr>
          <a:p>
            <a:pPr algn="ctr"/>
            <a:r>
              <a:rPr b="1" dirty="0" lang="en-GB">
                <a:solidFill>
                  <a:srgbClr val="6600CC"/>
                </a:solidFill>
              </a:rPr>
              <a:t>Medical Liability and the Law</a:t>
            </a:r>
          </a:p>
        </p:txBody>
      </p:sp>
      <p:sp>
        <p:nvSpPr>
          <p:cNvPr id="1048637" name="Content Placeholder 9"/>
          <p:cNvSpPr>
            <a:spLocks noGrp="1"/>
          </p:cNvSpPr>
          <p:nvPr>
            <p:ph idx="1"/>
          </p:nvPr>
        </p:nvSpPr>
        <p:spPr>
          <a:xfrm>
            <a:off x="856861" y="845652"/>
            <a:ext cx="10862388" cy="5928372"/>
          </a:xfrm>
        </p:spPr>
        <p:txBody>
          <a:bodyPr>
            <a:normAutofit/>
          </a:bodyPr>
          <a:p>
            <a:pPr algn="just" indent="0" marL="0">
              <a:buNone/>
            </a:pPr>
            <a:endParaRPr b="1" dirty="0" sz="900" lang="en-GB">
              <a:solidFill>
                <a:srgbClr val="C00000"/>
              </a:solidFill>
            </a:endParaRPr>
          </a:p>
          <a:p>
            <a:pPr algn="just" indent="0" marL="0">
              <a:buNone/>
            </a:pPr>
            <a:r>
              <a:rPr b="1" dirty="0" lang="en-GB">
                <a:solidFill>
                  <a:srgbClr val="C00000"/>
                </a:solidFill>
              </a:rPr>
              <a:t>Rules of Professional Conduct for Medical and Dental Practitioners Act, Cap 221, Laws of the Federation of Nigeria 1990</a:t>
            </a:r>
          </a:p>
          <a:p>
            <a:endParaRPr dirty="0" sz="900" lang="en-GB"/>
          </a:p>
          <a:p>
            <a:pPr algn="ctr" indent="0" marL="0">
              <a:buNone/>
            </a:pPr>
            <a:r>
              <a:rPr b="1" dirty="0" lang="en-GB"/>
              <a:t>REGULATION OF MEDICAL AND DENTAL PRACTICES IN NIGERIA </a:t>
            </a:r>
          </a:p>
          <a:p>
            <a:pPr indent="0" marL="0">
              <a:buNone/>
            </a:pPr>
            <a:r>
              <a:rPr dirty="0" lang="en-GB"/>
              <a:t>The Medical and Dental Professions in Nigeria are regulated by the Medical and Dental Practitioners Act Cap 221 Laws of the Federation of Nigeria, 1990 (as amended), which set up the Medical and Dental Council of Nigeria and with the following responsibilities: </a:t>
            </a:r>
          </a:p>
          <a:p>
            <a:pPr algn="just"/>
            <a:r>
              <a:rPr dirty="0" lang="en-GB"/>
              <a:t>A. Determining the standard of knowledge and skill to be attained by persons seeking to become members of the medical or dental profession and reviewing those standards from time to time as circumstances may permit. </a:t>
            </a:r>
          </a:p>
          <a:p>
            <a:pPr algn="just"/>
            <a:r>
              <a:rPr dirty="0" lang="en-GB"/>
              <a:t>B. Securing in accordance with provisions of the Act the establishment and maintenance of register of persons entitled to practise as members of the medical or dental profession and the publication from time to time of lists of those persons; </a:t>
            </a:r>
          </a:p>
          <a:p>
            <a:pPr algn="just"/>
            <a:r>
              <a:rPr dirty="0" lang="en-GB"/>
              <a:t>C. </a:t>
            </a:r>
            <a:r>
              <a:rPr b="1" dirty="0" lang="en-GB">
                <a:solidFill>
                  <a:srgbClr val="0000FF"/>
                </a:solidFill>
              </a:rPr>
              <a:t>Reviewing and preparing from time to time, a statement as to the code of conduct which the Council considers desirable for the practice of the professions in Nigeria,</a:t>
            </a:r>
            <a:endParaRPr b="1" dirty="0" lang="en-GB">
              <a:solidFill>
                <a:srgbClr val="0000FF"/>
              </a:solidFill>
              <a:highlight>
                <a:srgbClr val="FFFF00"/>
              </a:highlight>
            </a:endParaRPr>
          </a:p>
          <a:p>
            <a:pPr algn="just"/>
            <a:r>
              <a:rPr dirty="0" lang="en-GB"/>
              <a:t>D. Performing the other functions conferred on the Council by the Act.</a:t>
            </a:r>
          </a:p>
        </p:txBody>
      </p:sp>
      <p:sp>
        <p:nvSpPr>
          <p:cNvPr id="1048638"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191"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192"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24" name=""/>
        <p:cNvGrpSpPr/>
        <p:nvPr/>
      </p:nvGrpSpPr>
      <p:grpSpPr>
        <a:xfrm>
          <a:off x="0" y="0"/>
          <a:ext cx="0" cy="0"/>
          <a:chOff x="0" y="0"/>
          <a:chExt cx="0" cy="0"/>
        </a:xfrm>
      </p:grpSpPr>
      <p:sp>
        <p:nvSpPr>
          <p:cNvPr id="1048639" name="Title 8"/>
          <p:cNvSpPr>
            <a:spLocks noGrp="1"/>
          </p:cNvSpPr>
          <p:nvPr>
            <p:ph type="title"/>
          </p:nvPr>
        </p:nvSpPr>
        <p:spPr>
          <a:xfrm>
            <a:off x="1131531" y="312576"/>
            <a:ext cx="9707608" cy="618637"/>
          </a:xfrm>
        </p:spPr>
        <p:txBody>
          <a:bodyPr>
            <a:normAutofit/>
          </a:bodyPr>
          <a:p>
            <a:pPr algn="ctr"/>
            <a:r>
              <a:rPr b="1" dirty="0" lang="en-GB">
                <a:solidFill>
                  <a:srgbClr val="6600CC"/>
                </a:solidFill>
              </a:rPr>
              <a:t>Medical Liability and the Law</a:t>
            </a:r>
          </a:p>
        </p:txBody>
      </p:sp>
      <p:sp>
        <p:nvSpPr>
          <p:cNvPr id="1048640" name="Content Placeholder 9"/>
          <p:cNvSpPr>
            <a:spLocks noGrp="1"/>
          </p:cNvSpPr>
          <p:nvPr>
            <p:ph idx="1"/>
          </p:nvPr>
        </p:nvSpPr>
        <p:spPr>
          <a:xfrm>
            <a:off x="838200" y="1091682"/>
            <a:ext cx="10515600" cy="5682342"/>
          </a:xfrm>
        </p:spPr>
        <p:txBody>
          <a:bodyPr/>
          <a:p>
            <a:r>
              <a:rPr dirty="0" lang="en-GB"/>
              <a:t>Rules of Professional Conduct for Medical and Dental Practitioners in Nigeria which was first published in 1963. It was revised in 1995. A new edition has been published as Code of Medical Ethics in Nigeria since January 2004.</a:t>
            </a:r>
          </a:p>
        </p:txBody>
      </p:sp>
      <p:sp>
        <p:nvSpPr>
          <p:cNvPr id="1048641"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193"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194"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25" name=""/>
        <p:cNvGrpSpPr/>
        <p:nvPr/>
      </p:nvGrpSpPr>
      <p:grpSpPr>
        <a:xfrm>
          <a:off x="0" y="0"/>
          <a:ext cx="0" cy="0"/>
          <a:chOff x="0" y="0"/>
          <a:chExt cx="0" cy="0"/>
        </a:xfrm>
      </p:grpSpPr>
      <p:sp>
        <p:nvSpPr>
          <p:cNvPr id="1048642" name="Title 8"/>
          <p:cNvSpPr>
            <a:spLocks noGrp="1"/>
          </p:cNvSpPr>
          <p:nvPr>
            <p:ph type="title"/>
          </p:nvPr>
        </p:nvSpPr>
        <p:spPr>
          <a:xfrm>
            <a:off x="1131531" y="312576"/>
            <a:ext cx="9707608" cy="618637"/>
          </a:xfrm>
        </p:spPr>
        <p:txBody>
          <a:bodyPr>
            <a:normAutofit/>
          </a:bodyPr>
          <a:p>
            <a:pPr algn="ctr"/>
            <a:r>
              <a:rPr b="1" dirty="0" lang="en-GB">
                <a:solidFill>
                  <a:srgbClr val="6600CC"/>
                </a:solidFill>
              </a:rPr>
              <a:t>Medical Liability and the Law</a:t>
            </a:r>
          </a:p>
        </p:txBody>
      </p:sp>
      <p:sp>
        <p:nvSpPr>
          <p:cNvPr id="1048643" name="Content Placeholder 9"/>
          <p:cNvSpPr>
            <a:spLocks noGrp="1"/>
          </p:cNvSpPr>
          <p:nvPr>
            <p:ph idx="1"/>
          </p:nvPr>
        </p:nvSpPr>
        <p:spPr>
          <a:xfrm>
            <a:off x="838200" y="1091682"/>
            <a:ext cx="10515600" cy="5682342"/>
          </a:xfrm>
        </p:spPr>
        <p:txBody>
          <a:bodyPr/>
          <a:p>
            <a:endParaRPr dirty="0" lang="en-GB"/>
          </a:p>
          <a:p>
            <a:endParaRPr dirty="0" lang="en-GB"/>
          </a:p>
          <a:p>
            <a:endParaRPr dirty="0" lang="en-GB"/>
          </a:p>
          <a:p>
            <a:endParaRPr dirty="0" lang="en-GB"/>
          </a:p>
          <a:p>
            <a:endParaRPr dirty="0" lang="en-GB"/>
          </a:p>
          <a:p>
            <a:pPr algn="ctr" indent="0" marL="0">
              <a:buNone/>
            </a:pPr>
            <a:r>
              <a:rPr dirty="0" sz="4800" lang="en-GB">
                <a:solidFill>
                  <a:schemeClr val="bg1">
                    <a:lumMod val="50000"/>
                  </a:schemeClr>
                </a:solidFill>
              </a:rPr>
              <a:t>Medical Liability</a:t>
            </a:r>
          </a:p>
        </p:txBody>
      </p:sp>
      <p:sp>
        <p:nvSpPr>
          <p:cNvPr id="1048644"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195"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196"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26" name=""/>
        <p:cNvGrpSpPr/>
        <p:nvPr/>
      </p:nvGrpSpPr>
      <p:grpSpPr>
        <a:xfrm>
          <a:off x="0" y="0"/>
          <a:ext cx="0" cy="0"/>
          <a:chOff x="0" y="0"/>
          <a:chExt cx="0" cy="0"/>
        </a:xfrm>
      </p:grpSpPr>
      <p:sp>
        <p:nvSpPr>
          <p:cNvPr id="1048645" name="Title 8"/>
          <p:cNvSpPr>
            <a:spLocks noGrp="1"/>
          </p:cNvSpPr>
          <p:nvPr>
            <p:ph type="title"/>
          </p:nvPr>
        </p:nvSpPr>
        <p:spPr>
          <a:xfrm>
            <a:off x="1131531" y="312576"/>
            <a:ext cx="9707608" cy="618637"/>
          </a:xfrm>
        </p:spPr>
        <p:txBody>
          <a:bodyPr>
            <a:normAutofit/>
          </a:bodyPr>
          <a:p>
            <a:pPr algn="ctr"/>
            <a:r>
              <a:rPr b="1" dirty="0" lang="en-GB">
                <a:solidFill>
                  <a:srgbClr val="6600CC"/>
                </a:solidFill>
              </a:rPr>
              <a:t>Medical Liability and the Law</a:t>
            </a:r>
          </a:p>
        </p:txBody>
      </p:sp>
      <p:sp>
        <p:nvSpPr>
          <p:cNvPr id="1048646" name="Content Placeholder 9"/>
          <p:cNvSpPr>
            <a:spLocks noGrp="1"/>
          </p:cNvSpPr>
          <p:nvPr>
            <p:ph idx="1"/>
          </p:nvPr>
        </p:nvSpPr>
        <p:spPr>
          <a:xfrm>
            <a:off x="838200" y="1091682"/>
            <a:ext cx="10515600" cy="5682342"/>
          </a:xfrm>
        </p:spPr>
        <p:txBody>
          <a:bodyPr>
            <a:normAutofit/>
          </a:bodyPr>
          <a:p>
            <a:pPr indent="0" marL="0">
              <a:buNone/>
            </a:pPr>
            <a:r>
              <a:rPr b="1" dirty="0" lang="en-GB">
                <a:solidFill>
                  <a:srgbClr val="C00000"/>
                </a:solidFill>
              </a:rPr>
              <a:t>MEDICAL LIABILITY</a:t>
            </a:r>
          </a:p>
          <a:p>
            <a:r>
              <a:rPr dirty="0" lang="en-GB"/>
              <a:t>Medical liability refers to the legal responsibility healthcare professionals have towards their patients. It encompasses both civil and criminal liability for any harm or injury caused during the provision of healthcare services. </a:t>
            </a:r>
          </a:p>
          <a:p>
            <a:r>
              <a:rPr dirty="0" lang="en-GB"/>
              <a:t>The scope of medical liability includes</a:t>
            </a:r>
          </a:p>
          <a:p>
            <a:pPr lvl="1"/>
            <a:r>
              <a:rPr dirty="0" lang="en-GB"/>
              <a:t> professional negligence </a:t>
            </a:r>
          </a:p>
          <a:p>
            <a:pPr lvl="1"/>
            <a:r>
              <a:rPr dirty="0" lang="en-GB"/>
              <a:t>product liability</a:t>
            </a:r>
          </a:p>
          <a:p>
            <a:pPr lvl="1"/>
            <a:r>
              <a:rPr dirty="0" lang="en-GB"/>
              <a:t>breach of confidentiality</a:t>
            </a:r>
          </a:p>
          <a:p>
            <a:pPr lvl="1"/>
            <a:r>
              <a:rPr dirty="0" lang="en-GB"/>
              <a:t>informed consent, and more</a:t>
            </a:r>
          </a:p>
          <a:p>
            <a:pPr indent="0" marL="0">
              <a:buNone/>
            </a:pPr>
            <a:r>
              <a:rPr b="1" dirty="0" lang="en-GB">
                <a:solidFill>
                  <a:srgbClr val="0000FF"/>
                </a:solidFill>
              </a:rPr>
              <a:t>Example</a:t>
            </a:r>
          </a:p>
          <a:p>
            <a:r>
              <a:rPr dirty="0" lang="en-GB"/>
              <a:t>Consider a scenario where a surgeon operates on a patient and unintentionally leaves a surgical instrument inside the patient's body. This constitutes a breach of the duty owed by the surgeon, leading to potential medical liability.</a:t>
            </a:r>
          </a:p>
          <a:p>
            <a:endParaRPr dirty="0" lang="en-GB"/>
          </a:p>
        </p:txBody>
      </p:sp>
      <p:sp>
        <p:nvSpPr>
          <p:cNvPr id="1048647"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197"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198"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27" name=""/>
        <p:cNvGrpSpPr/>
        <p:nvPr/>
      </p:nvGrpSpPr>
      <p:grpSpPr>
        <a:xfrm>
          <a:off x="0" y="0"/>
          <a:ext cx="0" cy="0"/>
          <a:chOff x="0" y="0"/>
          <a:chExt cx="0" cy="0"/>
        </a:xfrm>
      </p:grpSpPr>
      <p:sp>
        <p:nvSpPr>
          <p:cNvPr id="1048648" name="Title 8"/>
          <p:cNvSpPr>
            <a:spLocks noGrp="1"/>
          </p:cNvSpPr>
          <p:nvPr>
            <p:ph type="title"/>
          </p:nvPr>
        </p:nvSpPr>
        <p:spPr>
          <a:xfrm>
            <a:off x="1131531" y="312576"/>
            <a:ext cx="9707608" cy="618637"/>
          </a:xfrm>
        </p:spPr>
        <p:txBody>
          <a:bodyPr>
            <a:normAutofit/>
          </a:bodyPr>
          <a:p>
            <a:pPr algn="ctr"/>
            <a:r>
              <a:rPr b="1" dirty="0" lang="en-GB">
                <a:solidFill>
                  <a:srgbClr val="6600CC"/>
                </a:solidFill>
              </a:rPr>
              <a:t>Medical Liability and the Law</a:t>
            </a:r>
          </a:p>
        </p:txBody>
      </p:sp>
      <p:sp>
        <p:nvSpPr>
          <p:cNvPr id="1048649" name="Content Placeholder 9"/>
          <p:cNvSpPr>
            <a:spLocks noGrp="1"/>
          </p:cNvSpPr>
          <p:nvPr>
            <p:ph idx="1"/>
          </p:nvPr>
        </p:nvSpPr>
        <p:spPr>
          <a:xfrm>
            <a:off x="838200" y="1091682"/>
            <a:ext cx="10515600" cy="5682342"/>
          </a:xfrm>
        </p:spPr>
        <p:txBody>
          <a:bodyPr/>
          <a:p>
            <a:pPr algn="ctr" indent="0" marL="0">
              <a:buNone/>
            </a:pPr>
            <a:r>
              <a:rPr b="1" dirty="0" lang="en-GB"/>
              <a:t>Negligence v Professional malpractice</a:t>
            </a:r>
          </a:p>
          <a:p>
            <a:pPr indent="0" marL="0">
              <a:buNone/>
            </a:pPr>
            <a:endParaRPr dirty="0" sz="1600" lang="en-GB"/>
          </a:p>
          <a:p>
            <a:pPr indent="0" marL="0">
              <a:buNone/>
            </a:pPr>
            <a:r>
              <a:rPr dirty="0" lang="en-GB"/>
              <a:t>If negligence element is proven, the penalty is usually financial</a:t>
            </a:r>
          </a:p>
          <a:p>
            <a:endParaRPr dirty="0" sz="1400" lang="en-GB"/>
          </a:p>
          <a:p>
            <a:pPr indent="0" marL="0">
              <a:buNone/>
            </a:pPr>
            <a:r>
              <a:rPr dirty="0" lang="en-GB"/>
              <a:t>Prison sentence if there is a criminal to it (wilful neglect) or no consent (battery) </a:t>
            </a:r>
          </a:p>
          <a:p>
            <a:pPr indent="0" marL="0">
              <a:buNone/>
            </a:pPr>
            <a:endParaRPr dirty="0" sz="1050" lang="en-GB"/>
          </a:p>
          <a:p>
            <a:pPr indent="0" marL="0">
              <a:buNone/>
            </a:pPr>
            <a:r>
              <a:rPr dirty="0" lang="en-GB"/>
              <a:t>This is separate from the regulatory bodies such as the MDCN, Pharmaceutical Council, Nursing Council</a:t>
            </a:r>
          </a:p>
          <a:p>
            <a:r>
              <a:rPr dirty="0" lang="en-GB"/>
              <a:t>The outcome of these proceedings include retraining, suspension, striking off the register</a:t>
            </a:r>
          </a:p>
          <a:p>
            <a:endParaRPr dirty="0" lang="en-GB"/>
          </a:p>
        </p:txBody>
      </p:sp>
      <p:sp>
        <p:nvSpPr>
          <p:cNvPr id="1048650"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199"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200"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28" name=""/>
        <p:cNvGrpSpPr/>
        <p:nvPr/>
      </p:nvGrpSpPr>
      <p:grpSpPr>
        <a:xfrm>
          <a:off x="0" y="0"/>
          <a:ext cx="0" cy="0"/>
          <a:chOff x="0" y="0"/>
          <a:chExt cx="0" cy="0"/>
        </a:xfrm>
      </p:grpSpPr>
      <p:sp>
        <p:nvSpPr>
          <p:cNvPr id="1048651" name="Title 8"/>
          <p:cNvSpPr>
            <a:spLocks noGrp="1"/>
          </p:cNvSpPr>
          <p:nvPr>
            <p:ph type="title"/>
          </p:nvPr>
        </p:nvSpPr>
        <p:spPr>
          <a:xfrm>
            <a:off x="1131531" y="312576"/>
            <a:ext cx="9707608" cy="618637"/>
          </a:xfrm>
        </p:spPr>
        <p:txBody>
          <a:bodyPr>
            <a:normAutofit/>
          </a:bodyPr>
          <a:p>
            <a:pPr algn="ctr"/>
            <a:r>
              <a:rPr b="1" dirty="0" lang="en-GB">
                <a:solidFill>
                  <a:srgbClr val="6600CC"/>
                </a:solidFill>
              </a:rPr>
              <a:t>Medical Liability and the Law</a:t>
            </a:r>
          </a:p>
        </p:txBody>
      </p:sp>
      <p:sp>
        <p:nvSpPr>
          <p:cNvPr id="1048652" name="Content Placeholder 9"/>
          <p:cNvSpPr>
            <a:spLocks noGrp="1"/>
          </p:cNvSpPr>
          <p:nvPr>
            <p:ph idx="1"/>
          </p:nvPr>
        </p:nvSpPr>
        <p:spPr>
          <a:xfrm>
            <a:off x="838200" y="1091682"/>
            <a:ext cx="10515600" cy="5682342"/>
          </a:xfrm>
        </p:spPr>
        <p:txBody>
          <a:bodyPr/>
          <a:p>
            <a:endParaRPr dirty="0" lang="en-GB"/>
          </a:p>
          <a:p>
            <a:endParaRPr dirty="0" lang="en-GB"/>
          </a:p>
          <a:p>
            <a:endParaRPr dirty="0" sz="1100" lang="en-GB"/>
          </a:p>
          <a:p>
            <a:endParaRPr dirty="0" sz="2000" lang="en-GB"/>
          </a:p>
          <a:p>
            <a:pPr algn="ctr" indent="0" marL="0">
              <a:buNone/>
            </a:pPr>
            <a:r>
              <a:rPr dirty="0" sz="4800" lang="en-GB">
                <a:solidFill>
                  <a:schemeClr val="bg1">
                    <a:lumMod val="50000"/>
                  </a:schemeClr>
                </a:solidFill>
              </a:rPr>
              <a:t>The Doctor before the Investigating Panel of the MDCN</a:t>
            </a:r>
          </a:p>
          <a:p>
            <a:pPr algn="ctr" indent="0" marL="0">
              <a:buNone/>
            </a:pPr>
            <a:endParaRPr dirty="0" sz="4800" lang="en-GB">
              <a:solidFill>
                <a:schemeClr val="bg1">
                  <a:lumMod val="50000"/>
                </a:schemeClr>
              </a:solidFill>
            </a:endParaRPr>
          </a:p>
          <a:p>
            <a:pPr algn="ctr" indent="0" marL="0">
              <a:buNone/>
            </a:pPr>
            <a:r>
              <a:rPr dirty="0" sz="4800" lang="en-GB">
                <a:solidFill>
                  <a:schemeClr val="bg1">
                    <a:lumMod val="50000"/>
                  </a:schemeClr>
                </a:solidFill>
              </a:rPr>
              <a:t>The IP has legal backing</a:t>
            </a:r>
          </a:p>
        </p:txBody>
      </p:sp>
      <p:sp>
        <p:nvSpPr>
          <p:cNvPr id="1048653"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201"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202"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8654" name="Title 8"/>
          <p:cNvSpPr>
            <a:spLocks noGrp="1"/>
          </p:cNvSpPr>
          <p:nvPr>
            <p:ph type="title"/>
          </p:nvPr>
        </p:nvSpPr>
        <p:spPr>
          <a:xfrm>
            <a:off x="1131531" y="312576"/>
            <a:ext cx="9707608" cy="618637"/>
          </a:xfrm>
        </p:spPr>
        <p:txBody>
          <a:bodyPr>
            <a:normAutofit/>
          </a:bodyPr>
          <a:p>
            <a:pPr algn="ctr"/>
            <a:r>
              <a:rPr b="1" dirty="0" lang="en-GB">
                <a:solidFill>
                  <a:srgbClr val="6600CC"/>
                </a:solidFill>
              </a:rPr>
              <a:t>Medical Liability and the Law</a:t>
            </a:r>
          </a:p>
        </p:txBody>
      </p:sp>
      <p:sp>
        <p:nvSpPr>
          <p:cNvPr id="1048655" name="Content Placeholder 9"/>
          <p:cNvSpPr>
            <a:spLocks noGrp="1"/>
          </p:cNvSpPr>
          <p:nvPr>
            <p:ph idx="1"/>
          </p:nvPr>
        </p:nvSpPr>
        <p:spPr>
          <a:xfrm>
            <a:off x="838200" y="1091682"/>
            <a:ext cx="10515600" cy="5682342"/>
          </a:xfrm>
        </p:spPr>
        <p:txBody>
          <a:bodyPr/>
          <a:p>
            <a:pPr algn="just" defTabSz="914400" eaLnBrk="1" fontAlgn="auto" hangingPunct="1" indent="0" latinLnBrk="0" lvl="0" marL="0" marR="0" rtl="0">
              <a:lnSpc>
                <a:spcPct val="100000"/>
              </a:lnSpc>
              <a:spcBef>
                <a:spcPts val="400"/>
              </a:spcBef>
              <a:spcAft>
                <a:spcPts val="0"/>
              </a:spcAft>
              <a:buClr>
                <a:srgbClr val="81BB26"/>
              </a:buClr>
              <a:buSzTx/>
              <a:buFont typeface="Arial" panose="020B0604020202020204" pitchFamily="34" charset="0"/>
              <a:buNone/>
            </a:pPr>
            <a:r>
              <a:rPr b="1" dirty="0" sz="2400" lang="en-US">
                <a:solidFill>
                  <a:prstClr val="black"/>
                </a:solidFill>
                <a:latin typeface="Calibri" panose="020F0502020204030204"/>
                <a:cs typeface="Times New Roman" panose="02020603050405020304" pitchFamily="18" charset="0"/>
              </a:rPr>
              <a:t>Communication</a:t>
            </a:r>
          </a:p>
          <a:p>
            <a:pPr algn="just" defTabSz="914400" eaLnBrk="1" fontAlgn="auto" hangingPunct="1" indent="0" latinLnBrk="0" lvl="0" marL="0" marR="0" rtl="0">
              <a:lnSpc>
                <a:spcPct val="100000"/>
              </a:lnSpc>
              <a:spcBef>
                <a:spcPts val="400"/>
              </a:spcBef>
              <a:spcAft>
                <a:spcPts val="0"/>
              </a:spcAft>
              <a:buClr>
                <a:srgbClr val="81BB26"/>
              </a:buClr>
              <a:buSzTx/>
              <a:buFont typeface="Arial" panose="020B0604020202020204" pitchFamily="34" charset="0"/>
              <a:buNone/>
            </a:pPr>
            <a:r>
              <a:rPr baseline="0" b="0" cap="none" dirty="0" sz="2400" i="0" kern="1200" kumimoji="0" lang="en-US" noProof="0" normalizeH="0" spc="0" strike="noStrike" u="none">
                <a:ln>
                  <a:noFill/>
                </a:ln>
                <a:solidFill>
                  <a:prstClr val="black"/>
                </a:solidFill>
                <a:effectLst/>
                <a:uLnTx/>
                <a:uFillTx/>
                <a:latin typeface="Calibri" panose="020F0502020204030204"/>
                <a:ea typeface="+mn-ea"/>
                <a:cs typeface="Times New Roman" panose="02020603050405020304" pitchFamily="18" charset="0"/>
              </a:rPr>
              <a:t>A survey of why patients and their relatives pursue negligence claims in Nigeria show that lack of good communication, insensitive handling of the adverse incidents, arrogance play important roles </a:t>
            </a:r>
          </a:p>
          <a:p>
            <a:pPr algn="just" defTabSz="914400" eaLnBrk="1" fontAlgn="auto" hangingPunct="1" indent="0" latinLnBrk="0" lvl="0" marL="0" marR="0" rtl="0">
              <a:lnSpc>
                <a:spcPct val="100000"/>
              </a:lnSpc>
              <a:spcBef>
                <a:spcPts val="400"/>
              </a:spcBef>
              <a:spcAft>
                <a:spcPts val="0"/>
              </a:spcAft>
              <a:buClr>
                <a:srgbClr val="81BB26"/>
              </a:buClr>
              <a:buSzTx/>
              <a:buFont typeface="Arial" panose="020B0604020202020204" pitchFamily="34" charset="0"/>
              <a:buNone/>
            </a:pPr>
            <a:r>
              <a:rPr baseline="0" b="0" cap="none" dirty="0" sz="1800" i="0" kern="1200" kumimoji="0" lang="en-US" noProof="0" normalizeH="0" spc="0" strike="noStrike" u="none">
                <a:ln>
                  <a:noFill/>
                </a:ln>
                <a:solidFill>
                  <a:prstClr val="black"/>
                </a:solidFill>
                <a:effectLst/>
                <a:uLnTx/>
                <a:uFillTx/>
                <a:latin typeface="Times New Roman" panose="02020603050405020304" pitchFamily="18" charset="0"/>
                <a:ea typeface="+mn-ea"/>
                <a:cs typeface="Times New Roman" panose="02020603050405020304" pitchFamily="18" charset="0"/>
              </a:rPr>
              <a:t>(L Kohn et al. To err is human: Building a safer health system, 2000)</a:t>
            </a:r>
          </a:p>
          <a:p>
            <a:pPr algn="just" defTabSz="914400" eaLnBrk="1" fontAlgn="auto" hangingPunct="1" indent="0" latinLnBrk="0" lvl="0" marL="0" marR="0" rtl="0">
              <a:lnSpc>
                <a:spcPct val="100000"/>
              </a:lnSpc>
              <a:spcBef>
                <a:spcPts val="400"/>
              </a:spcBef>
              <a:spcAft>
                <a:spcPts val="0"/>
              </a:spcAft>
              <a:buClr>
                <a:srgbClr val="81BB26"/>
              </a:buClr>
              <a:buSzTx/>
              <a:buFont typeface="Arial" panose="020B0604020202020204" pitchFamily="34" charset="0"/>
              <a:buNone/>
            </a:pPr>
            <a:endParaRPr baseline="0" b="0" cap="none" dirty="0" sz="800" i="0" kern="1200" kumimoji="0" lang="en-US" noProof="0" normalizeH="0" spc="0" strike="noStrike" u="none">
              <a:ln>
                <a:noFill/>
              </a:ln>
              <a:solidFill>
                <a:prstClr val="black"/>
              </a:solidFill>
              <a:effectLst/>
              <a:uLnTx/>
              <a:uFillTx/>
              <a:latin typeface="Calibri" panose="020F0502020204030204"/>
              <a:ea typeface="+mn-ea"/>
              <a:cs typeface="Times New Roman" panose="02020603050405020304" pitchFamily="18" charset="0"/>
            </a:endParaRPr>
          </a:p>
          <a:p>
            <a:pPr algn="just" defTabSz="914400" eaLnBrk="1" fontAlgn="auto" hangingPunct="1" indent="0" latinLnBrk="0" lvl="0" marL="0" marR="0" rtl="0">
              <a:lnSpc>
                <a:spcPct val="100000"/>
              </a:lnSpc>
              <a:spcBef>
                <a:spcPts val="400"/>
              </a:spcBef>
              <a:spcAft>
                <a:spcPts val="0"/>
              </a:spcAft>
              <a:buClr>
                <a:srgbClr val="81BB26"/>
              </a:buClr>
              <a:buSzTx/>
              <a:buFont typeface="Arial" panose="020B0604020202020204" pitchFamily="34" charset="0"/>
              <a:buNone/>
            </a:pPr>
            <a:endParaRPr baseline="0" b="0" cap="none" dirty="0" sz="800" i="0" kern="1200" kumimoji="0" lang="en-US" noProof="0" normalizeH="0" spc="0" strike="noStrike" u="none">
              <a:ln>
                <a:noFill/>
              </a:ln>
              <a:solidFill>
                <a:prstClr val="black"/>
              </a:solidFill>
              <a:effectLst/>
              <a:uLnTx/>
              <a:uFillTx/>
              <a:latin typeface="Calibri" panose="020F0502020204030204"/>
              <a:ea typeface="+mn-ea"/>
              <a:cs typeface="Times New Roman" panose="02020603050405020304" pitchFamily="18" charset="0"/>
            </a:endParaRPr>
          </a:p>
          <a:p>
            <a:pPr algn="just" defTabSz="914400" eaLnBrk="1" fontAlgn="auto" hangingPunct="1" indent="0" latinLnBrk="0" lvl="0" marL="0" marR="0" rtl="0">
              <a:lnSpc>
                <a:spcPct val="100000"/>
              </a:lnSpc>
              <a:spcBef>
                <a:spcPts val="400"/>
              </a:spcBef>
              <a:spcAft>
                <a:spcPts val="0"/>
              </a:spcAft>
              <a:buClr>
                <a:srgbClr val="81BB26"/>
              </a:buClr>
              <a:buSzTx/>
              <a:buFont typeface="Arial" panose="020B0604020202020204" pitchFamily="34" charset="0"/>
              <a:buNone/>
            </a:pPr>
            <a:endParaRPr baseline="0" b="0" cap="none" dirty="0" sz="800" i="0" kern="1200" kumimoji="0" lang="en-US" noProof="0" normalizeH="0" spc="0" strike="noStrike" u="none">
              <a:ln>
                <a:noFill/>
              </a:ln>
              <a:solidFill>
                <a:prstClr val="black"/>
              </a:solidFill>
              <a:effectLst/>
              <a:uLnTx/>
              <a:uFillTx/>
              <a:latin typeface="Calibri" panose="020F0502020204030204"/>
              <a:ea typeface="+mn-ea"/>
              <a:cs typeface="Times New Roman" panose="02020603050405020304" pitchFamily="18" charset="0"/>
            </a:endParaRPr>
          </a:p>
          <a:p>
            <a:pPr algn="just" defTabSz="914400" eaLnBrk="1" fontAlgn="auto" hangingPunct="1" indent="0" latinLnBrk="0" lvl="0" marL="0" marR="0" rtl="0">
              <a:lnSpc>
                <a:spcPct val="100000"/>
              </a:lnSpc>
              <a:spcBef>
                <a:spcPts val="400"/>
              </a:spcBef>
              <a:spcAft>
                <a:spcPts val="0"/>
              </a:spcAft>
              <a:buClr>
                <a:srgbClr val="81BB26"/>
              </a:buClr>
              <a:buSzTx/>
              <a:buFont typeface="Arial" panose="020B0604020202020204" pitchFamily="34" charset="0"/>
              <a:buNone/>
            </a:pPr>
            <a:r>
              <a:rPr baseline="0" b="1" cap="none" dirty="0" sz="2400" i="0" kern="1200" kumimoji="0" lang="en-US" noProof="0" normalizeH="0" spc="0" strike="noStrike" u="none">
                <a:ln>
                  <a:noFill/>
                </a:ln>
                <a:solidFill>
                  <a:prstClr val="black"/>
                </a:solidFill>
                <a:effectLst/>
                <a:uLnTx/>
                <a:uFillTx/>
                <a:latin typeface="Calibri" panose="020F0502020204030204"/>
                <a:ea typeface="+mn-ea"/>
                <a:cs typeface="Times New Roman" panose="02020603050405020304" pitchFamily="18" charset="0"/>
              </a:rPr>
              <a:t>Giving Apologies (not admitting negligence)</a:t>
            </a:r>
          </a:p>
          <a:p>
            <a:pPr algn="just" defTabSz="914400" eaLnBrk="1" fontAlgn="auto" hangingPunct="1" indent="0" latinLnBrk="0" lvl="0" marL="0" marR="0" rtl="0">
              <a:lnSpc>
                <a:spcPct val="100000"/>
              </a:lnSpc>
              <a:spcBef>
                <a:spcPts val="400"/>
              </a:spcBef>
              <a:spcAft>
                <a:spcPts val="0"/>
              </a:spcAft>
              <a:buClr>
                <a:srgbClr val="81BB26"/>
              </a:buClr>
              <a:buSzTx/>
              <a:buFont typeface="Arial" panose="020B0604020202020204" pitchFamily="34" charset="0"/>
              <a:buNone/>
            </a:pPr>
            <a:r>
              <a:rPr dirty="0" sz="2400" lang="en-US">
                <a:solidFill>
                  <a:prstClr val="black"/>
                </a:solidFill>
                <a:latin typeface="Calibri" panose="020F0502020204030204"/>
                <a:cs typeface="Times New Roman" panose="02020603050405020304" pitchFamily="18" charset="0"/>
              </a:rPr>
              <a:t>In</a:t>
            </a:r>
            <a:r>
              <a:rPr b="1" dirty="0" sz="2400" i="1" lang="en-US">
                <a:solidFill>
                  <a:prstClr val="black"/>
                </a:solidFill>
                <a:latin typeface="Calibri" panose="020F0502020204030204"/>
                <a:cs typeface="Times New Roman" panose="02020603050405020304" pitchFamily="18" charset="0"/>
              </a:rPr>
              <a:t> </a:t>
            </a:r>
            <a:r>
              <a:rPr baseline="0" b="1" cap="none" dirty="0" sz="2400" i="1" kern="1200" kumimoji="0" lang="en-US" noProof="0" normalizeH="0" spc="0" strike="noStrike" u="none">
                <a:ln>
                  <a:noFill/>
                </a:ln>
                <a:solidFill>
                  <a:srgbClr val="C00000"/>
                </a:solidFill>
                <a:effectLst/>
                <a:uLnTx/>
                <a:uFillTx/>
                <a:latin typeface="Calibri" panose="020F0502020204030204"/>
                <a:ea typeface="+mn-ea"/>
                <a:cs typeface="Times New Roman" panose="02020603050405020304" pitchFamily="18" charset="0"/>
              </a:rPr>
              <a:t>MDPIP Vs Dr </a:t>
            </a:r>
            <a:r>
              <a:rPr baseline="0" b="1" cap="none" dirty="0" sz="2400" i="1" kern="1200" kumimoji="0" lang="en-US" noProof="0" normalizeH="0" spc="0" err="1" strike="noStrike" u="none">
                <a:ln>
                  <a:noFill/>
                </a:ln>
                <a:solidFill>
                  <a:srgbClr val="C00000"/>
                </a:solidFill>
                <a:effectLst/>
                <a:uLnTx/>
                <a:uFillTx/>
                <a:latin typeface="Calibri" panose="020F0502020204030204"/>
                <a:ea typeface="+mn-ea"/>
                <a:cs typeface="Times New Roman" panose="02020603050405020304" pitchFamily="18" charset="0"/>
              </a:rPr>
              <a:t>Onaiwu</a:t>
            </a:r>
            <a:r>
              <a:rPr baseline="0" b="1" cap="none" dirty="0" sz="2400" i="1" kern="1200" kumimoji="0" lang="en-US" noProof="0" normalizeH="0" spc="0" strike="noStrike" u="none">
                <a:ln>
                  <a:noFill/>
                </a:ln>
                <a:solidFill>
                  <a:srgbClr val="C00000"/>
                </a:solidFill>
                <a:effectLst/>
                <a:uLnTx/>
                <a:uFillTx/>
                <a:latin typeface="Calibri" panose="020F0502020204030204"/>
                <a:ea typeface="+mn-ea"/>
                <a:cs typeface="Times New Roman" panose="02020603050405020304" pitchFamily="18" charset="0"/>
              </a:rPr>
              <a:t>, </a:t>
            </a:r>
            <a:r>
              <a:rPr baseline="0" b="0" cap="none" dirty="0" sz="2400" i="0" kern="1200" kumimoji="0" lang="en-US" noProof="0" normalizeH="0" spc="0" strike="noStrike" u="none">
                <a:ln>
                  <a:noFill/>
                </a:ln>
                <a:solidFill>
                  <a:prstClr val="black"/>
                </a:solidFill>
                <a:effectLst/>
                <a:uLnTx/>
                <a:uFillTx/>
                <a:latin typeface="Calibri" panose="020F0502020204030204"/>
                <a:ea typeface="+mn-ea"/>
                <a:cs typeface="Times New Roman" panose="02020603050405020304" pitchFamily="18" charset="0"/>
              </a:rPr>
              <a:t>Charge No MDPTDT/29/2005, one of the doctors involved was sanctioned when no apology was given to the daughter of a patient who died under their care</a:t>
            </a:r>
          </a:p>
          <a:p>
            <a:pPr algn="just" defTabSz="914400" eaLnBrk="1" fontAlgn="auto" hangingPunct="1" indent="0" latinLnBrk="0" lvl="0" marL="0" marR="0" rtl="0">
              <a:lnSpc>
                <a:spcPct val="100000"/>
              </a:lnSpc>
              <a:spcBef>
                <a:spcPts val="400"/>
              </a:spcBef>
              <a:spcAft>
                <a:spcPts val="0"/>
              </a:spcAft>
              <a:buClr>
                <a:srgbClr val="81BB26"/>
              </a:buClr>
              <a:buSzTx/>
              <a:buFont typeface="Arial" panose="020B0604020202020204" pitchFamily="34" charset="0"/>
              <a:buNone/>
            </a:pPr>
            <a:endParaRPr dirty="0" sz="2400" lang="en-US">
              <a:solidFill>
                <a:prstClr val="black"/>
              </a:solidFill>
              <a:latin typeface="Calibri" panose="020F0502020204030204"/>
              <a:cs typeface="Times New Roman" panose="02020603050405020304" pitchFamily="18" charset="0"/>
            </a:endParaRPr>
          </a:p>
          <a:p>
            <a:pPr algn="ctr" defTabSz="914400" eaLnBrk="1" fontAlgn="auto" hangingPunct="1" indent="0" latinLnBrk="0" lvl="0" marL="0" marR="0" rtl="0">
              <a:lnSpc>
                <a:spcPct val="100000"/>
              </a:lnSpc>
              <a:spcBef>
                <a:spcPts val="400"/>
              </a:spcBef>
              <a:spcAft>
                <a:spcPts val="0"/>
              </a:spcAft>
              <a:buClr>
                <a:srgbClr val="81BB26"/>
              </a:buClr>
              <a:buSzTx/>
              <a:buFont typeface="Arial" panose="020B0604020202020204" pitchFamily="34" charset="0"/>
              <a:buNone/>
            </a:pPr>
            <a:r>
              <a:rPr baseline="0" b="0" cap="none" dirty="0" sz="2400" i="0" kern="1200" kumimoji="0" lang="en-US" noProof="0" normalizeH="0" spc="0" strike="noStrike" u="none">
                <a:ln>
                  <a:noFill/>
                </a:ln>
                <a:solidFill>
                  <a:prstClr val="black"/>
                </a:solidFill>
                <a:effectLst/>
                <a:uLnTx/>
                <a:uFillTx/>
                <a:latin typeface="Calibri" panose="020F0502020204030204"/>
                <a:ea typeface="+mn-ea"/>
                <a:cs typeface="Times New Roman" panose="02020603050405020304" pitchFamily="18" charset="0"/>
              </a:rPr>
              <a:t>An apology is not </a:t>
            </a:r>
            <a:r>
              <a:rPr baseline="0" b="1" cap="none" dirty="0" sz="2400" i="0" kern="1200" kumimoji="0" lang="en-US" noProof="0" normalizeH="0" spc="0" strike="noStrike" u="none">
                <a:ln>
                  <a:noFill/>
                </a:ln>
                <a:solidFill>
                  <a:prstClr val="black"/>
                </a:solidFill>
                <a:effectLst/>
                <a:uLnTx/>
                <a:uFillTx/>
                <a:latin typeface="Calibri" panose="020F0502020204030204"/>
                <a:ea typeface="+mn-ea"/>
                <a:cs typeface="Times New Roman" panose="02020603050405020304" pitchFamily="18" charset="0"/>
              </a:rPr>
              <a:t>stricto sensu </a:t>
            </a:r>
            <a:r>
              <a:rPr baseline="0" b="0" cap="none" dirty="0" sz="2400" i="0" kern="1200" kumimoji="0" lang="en-US" noProof="0" normalizeH="0" spc="0" strike="noStrike" u="none">
                <a:ln>
                  <a:noFill/>
                </a:ln>
                <a:solidFill>
                  <a:prstClr val="black"/>
                </a:solidFill>
                <a:effectLst/>
                <a:uLnTx/>
                <a:uFillTx/>
                <a:latin typeface="Calibri" panose="020F0502020204030204"/>
                <a:ea typeface="+mn-ea"/>
                <a:cs typeface="Times New Roman" panose="02020603050405020304" pitchFamily="18" charset="0"/>
              </a:rPr>
              <a:t>an admissibility of liability at law</a:t>
            </a:r>
          </a:p>
          <a:p>
            <a:endParaRPr dirty="0" lang="en-GB"/>
          </a:p>
        </p:txBody>
      </p:sp>
      <p:sp>
        <p:nvSpPr>
          <p:cNvPr id="1048656"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203"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204"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30" name=""/>
        <p:cNvGrpSpPr/>
        <p:nvPr/>
      </p:nvGrpSpPr>
      <p:grpSpPr>
        <a:xfrm>
          <a:off x="0" y="0"/>
          <a:ext cx="0" cy="0"/>
          <a:chOff x="0" y="0"/>
          <a:chExt cx="0" cy="0"/>
        </a:xfrm>
      </p:grpSpPr>
      <p:sp>
        <p:nvSpPr>
          <p:cNvPr id="1048657" name="Title 8"/>
          <p:cNvSpPr>
            <a:spLocks noGrp="1"/>
          </p:cNvSpPr>
          <p:nvPr>
            <p:ph type="title"/>
          </p:nvPr>
        </p:nvSpPr>
        <p:spPr>
          <a:xfrm>
            <a:off x="1131531" y="312576"/>
            <a:ext cx="9707608" cy="618637"/>
          </a:xfrm>
        </p:spPr>
        <p:txBody>
          <a:bodyPr>
            <a:normAutofit/>
          </a:bodyPr>
          <a:p>
            <a:pPr algn="ctr"/>
            <a:r>
              <a:rPr b="1" dirty="0" lang="en-GB">
                <a:solidFill>
                  <a:srgbClr val="6600CC"/>
                </a:solidFill>
              </a:rPr>
              <a:t>Medical Liability and the Law</a:t>
            </a:r>
          </a:p>
        </p:txBody>
      </p:sp>
      <p:sp>
        <p:nvSpPr>
          <p:cNvPr id="1048658" name="Content Placeholder 9"/>
          <p:cNvSpPr>
            <a:spLocks noGrp="1"/>
          </p:cNvSpPr>
          <p:nvPr>
            <p:ph idx="1"/>
          </p:nvPr>
        </p:nvSpPr>
        <p:spPr>
          <a:xfrm>
            <a:off x="838200" y="1091682"/>
            <a:ext cx="10515600" cy="5682342"/>
          </a:xfrm>
        </p:spPr>
        <p:txBody>
          <a:bodyPr/>
          <a:p>
            <a:endParaRPr dirty="0" lang="en-GB"/>
          </a:p>
          <a:p>
            <a:endParaRPr dirty="0" lang="en-GB"/>
          </a:p>
          <a:p>
            <a:endParaRPr dirty="0" sz="1100" lang="en-GB"/>
          </a:p>
          <a:p>
            <a:endParaRPr dirty="0" sz="2000" lang="en-GB"/>
          </a:p>
          <a:p>
            <a:endParaRPr dirty="0" lang="en-GB"/>
          </a:p>
          <a:p>
            <a:pPr algn="ctr" indent="0" marL="0">
              <a:buNone/>
            </a:pPr>
            <a:r>
              <a:rPr dirty="0" sz="4800" lang="en-GB">
                <a:solidFill>
                  <a:schemeClr val="bg1">
                    <a:lumMod val="50000"/>
                  </a:schemeClr>
                </a:solidFill>
              </a:rPr>
              <a:t>The Doctor before the Courts </a:t>
            </a:r>
          </a:p>
          <a:p>
            <a:pPr algn="ctr" indent="0" marL="0">
              <a:buNone/>
            </a:pPr>
            <a:r>
              <a:rPr dirty="0" sz="4800" lang="en-GB">
                <a:solidFill>
                  <a:schemeClr val="bg1">
                    <a:lumMod val="50000"/>
                  </a:schemeClr>
                </a:solidFill>
              </a:rPr>
              <a:t>For Malpractice</a:t>
            </a:r>
          </a:p>
        </p:txBody>
      </p:sp>
      <p:sp>
        <p:nvSpPr>
          <p:cNvPr id="1048659"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205"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206"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sp>
        <p:nvSpPr>
          <p:cNvPr id="1048660" name="Title 8"/>
          <p:cNvSpPr>
            <a:spLocks noGrp="1"/>
          </p:cNvSpPr>
          <p:nvPr>
            <p:ph type="title"/>
          </p:nvPr>
        </p:nvSpPr>
        <p:spPr>
          <a:xfrm>
            <a:off x="1131531" y="312576"/>
            <a:ext cx="9707608" cy="618637"/>
          </a:xfrm>
        </p:spPr>
        <p:txBody>
          <a:bodyPr>
            <a:normAutofit/>
          </a:bodyPr>
          <a:p>
            <a:pPr algn="ctr"/>
            <a:r>
              <a:rPr b="1" dirty="0" lang="en-GB">
                <a:solidFill>
                  <a:srgbClr val="6600CC"/>
                </a:solidFill>
              </a:rPr>
              <a:t>Medical Liability and the Law</a:t>
            </a:r>
          </a:p>
        </p:txBody>
      </p:sp>
      <p:sp>
        <p:nvSpPr>
          <p:cNvPr id="1048661" name="Content Placeholder 9"/>
          <p:cNvSpPr>
            <a:spLocks noGrp="1"/>
          </p:cNvSpPr>
          <p:nvPr>
            <p:ph idx="1"/>
          </p:nvPr>
        </p:nvSpPr>
        <p:spPr>
          <a:xfrm>
            <a:off x="838200" y="1091682"/>
            <a:ext cx="10515600" cy="5682342"/>
          </a:xfrm>
        </p:spPr>
        <p:txBody>
          <a:bodyPr/>
          <a:p>
            <a:pPr algn="just"/>
            <a:r>
              <a:rPr altLang="en-US" b="1" dirty="0" sz="2800" lang="en-GB">
                <a:latin typeface="+mn-lt"/>
                <a:cs typeface="Times New Roman" panose="02020603050405020304" pitchFamily="18" charset="0"/>
              </a:rPr>
              <a:t>Malpractice</a:t>
            </a:r>
            <a:r>
              <a:rPr altLang="en-US" dirty="0" sz="2800" lang="en-GB">
                <a:latin typeface="+mn-lt"/>
                <a:cs typeface="Times New Roman" panose="02020603050405020304" pitchFamily="18" charset="0"/>
              </a:rPr>
              <a:t> - Improper, unskilled, or negligent treatment of a patient by a doctor, dentist, nurse, pharmacist, or other health care professional</a:t>
            </a:r>
          </a:p>
          <a:p>
            <a:pPr algn="just"/>
            <a:endParaRPr altLang="en-US" dirty="0" sz="1000" lang="en-GB">
              <a:latin typeface="+mn-lt"/>
              <a:cs typeface="Times New Roman" panose="02020603050405020304" pitchFamily="18" charset="0"/>
            </a:endParaRPr>
          </a:p>
          <a:p>
            <a:pPr algn="just"/>
            <a:r>
              <a:rPr altLang="en-US" b="1" dirty="0" sz="2800" lang="en-GB">
                <a:latin typeface="+mn-lt"/>
                <a:cs typeface="Times New Roman" panose="02020603050405020304" pitchFamily="18" charset="0"/>
              </a:rPr>
              <a:t> Medical Negligence - </a:t>
            </a:r>
            <a:r>
              <a:rPr b="0" dirty="0" sz="2800" i="0" lang="en-GB">
                <a:solidFill>
                  <a:srgbClr val="111111"/>
                </a:solidFill>
                <a:effectLst/>
                <a:latin typeface="+mn-lt"/>
                <a:cs typeface="Times New Roman" panose="02020603050405020304" pitchFamily="18" charset="0"/>
              </a:rPr>
              <a:t>is the predominant theory of liability concerning allegations of </a:t>
            </a:r>
            <a:r>
              <a:rPr b="1" dirty="0" sz="2800" i="0" lang="en-GB">
                <a:solidFill>
                  <a:srgbClr val="111111"/>
                </a:solidFill>
                <a:effectLst/>
                <a:latin typeface="+mn-lt"/>
                <a:cs typeface="Times New Roman" panose="02020603050405020304" pitchFamily="18" charset="0"/>
              </a:rPr>
              <a:t>medical</a:t>
            </a:r>
            <a:r>
              <a:rPr b="0" dirty="0" sz="2800" i="0" lang="en-GB">
                <a:solidFill>
                  <a:srgbClr val="111111"/>
                </a:solidFill>
                <a:effectLst/>
                <a:latin typeface="+mn-lt"/>
                <a:cs typeface="Times New Roman" panose="02020603050405020304" pitchFamily="18" charset="0"/>
              </a:rPr>
              <a:t> </a:t>
            </a:r>
            <a:r>
              <a:rPr b="1" dirty="0" sz="2800" i="0" lang="en-GB">
                <a:solidFill>
                  <a:srgbClr val="111111"/>
                </a:solidFill>
                <a:effectLst/>
                <a:latin typeface="+mn-lt"/>
                <a:cs typeface="Times New Roman" panose="02020603050405020304" pitchFamily="18" charset="0"/>
              </a:rPr>
              <a:t>malpractice</a:t>
            </a:r>
            <a:r>
              <a:rPr b="0" dirty="0" sz="2800" i="0" lang="en-GB">
                <a:solidFill>
                  <a:srgbClr val="111111"/>
                </a:solidFill>
                <a:effectLst/>
                <a:latin typeface="+mn-lt"/>
                <a:cs typeface="Times New Roman" panose="02020603050405020304" pitchFamily="18" charset="0"/>
              </a:rPr>
              <a:t>, making this type of litigation part of Tort Law</a:t>
            </a:r>
            <a:endParaRPr altLang="en-US" b="1" dirty="0" sz="2800" lang="en-GB">
              <a:latin typeface="+mn-lt"/>
              <a:cs typeface="Times New Roman" panose="02020603050405020304" pitchFamily="18" charset="0"/>
            </a:endParaRPr>
          </a:p>
          <a:p>
            <a:pPr algn="just"/>
            <a:endParaRPr altLang="en-US" dirty="0" sz="1000" lang="en-GB">
              <a:latin typeface="+mn-lt"/>
              <a:cs typeface="Times New Roman" panose="02020603050405020304" pitchFamily="18" charset="0"/>
            </a:endParaRPr>
          </a:p>
          <a:p>
            <a:pPr>
              <a:lnSpc>
                <a:spcPct val="100000"/>
              </a:lnSpc>
              <a:spcBef>
                <a:spcPts val="400"/>
              </a:spcBef>
              <a:buClr>
                <a:srgbClr val="81BB26"/>
              </a:buClr>
            </a:pPr>
            <a:r>
              <a:rPr baseline="0" b="1" cap="none" dirty="0" sz="2800" i="0" kern="1200" kumimoji="0" lang="en-GB" noProof="0" normalizeH="0" spc="0" strike="noStrike" u="none">
                <a:ln>
                  <a:noFill/>
                </a:ln>
                <a:solidFill>
                  <a:prstClr val="black"/>
                </a:solidFill>
                <a:effectLst/>
                <a:uLnTx/>
                <a:uFillTx/>
                <a:latin typeface="+mn-lt"/>
                <a:cs typeface="Times New Roman" panose="02020603050405020304" pitchFamily="18" charset="0"/>
              </a:rPr>
              <a:t> Medical malpractice lawyers </a:t>
            </a:r>
            <a:r>
              <a:rPr baseline="0" b="0" cap="none" dirty="0" sz="2800" i="0" kern="1200" kumimoji="0" lang="en-GB" noProof="0" normalizeH="0" spc="0" strike="noStrike" u="none">
                <a:ln>
                  <a:noFill/>
                </a:ln>
                <a:solidFill>
                  <a:prstClr val="black"/>
                </a:solidFill>
                <a:effectLst/>
                <a:uLnTx/>
                <a:uFillTx/>
                <a:latin typeface="+mn-lt"/>
                <a:cs typeface="Times New Roman" panose="02020603050405020304" pitchFamily="18" charset="0"/>
              </a:rPr>
              <a:t>investigate the claim</a:t>
            </a:r>
          </a:p>
          <a:p>
            <a:pPr algn="l" defTabSz="914400" eaLnBrk="1" fontAlgn="auto" hangingPunct="1" indent="0" latinLnBrk="0" lvl="0" marL="0" marR="0" rtl="0">
              <a:lnSpc>
                <a:spcPct val="100000"/>
              </a:lnSpc>
              <a:spcBef>
                <a:spcPts val="400"/>
              </a:spcBef>
              <a:spcAft>
                <a:spcPts val="0"/>
              </a:spcAft>
              <a:buClr>
                <a:srgbClr val="81BB26"/>
              </a:buClr>
              <a:buSzTx/>
              <a:buFont typeface="Arial" panose="020B0604020202020204" pitchFamily="34" charset="0"/>
              <a:buNone/>
            </a:pPr>
            <a:endParaRPr baseline="0" b="0" cap="none" dirty="0" sz="2800" i="0" kern="1200" kumimoji="0" lang="en-GB" noProof="0" normalizeH="0" spc="0" strike="noStrike" u="none">
              <a:ln>
                <a:noFill/>
              </a:ln>
              <a:solidFill>
                <a:prstClr val="black"/>
              </a:solidFill>
              <a:effectLst/>
              <a:uLnTx/>
              <a:uFillTx/>
              <a:latin typeface="+mn-lt"/>
              <a:cs typeface="Times New Roman" panose="02020603050405020304" pitchFamily="18" charset="0"/>
            </a:endParaRPr>
          </a:p>
          <a:p>
            <a:pPr>
              <a:lnSpc>
                <a:spcPct val="100000"/>
              </a:lnSpc>
              <a:spcBef>
                <a:spcPts val="400"/>
              </a:spcBef>
              <a:buClr>
                <a:srgbClr val="81BB26"/>
              </a:buClr>
            </a:pPr>
            <a:r>
              <a:rPr baseline="0" b="1" cap="none" dirty="0" sz="2800" i="0" kern="1200" kumimoji="0" lang="en-GB" noProof="0" normalizeH="0" spc="0" strike="noStrike" u="none">
                <a:ln>
                  <a:noFill/>
                </a:ln>
                <a:solidFill>
                  <a:prstClr val="black"/>
                </a:solidFill>
                <a:effectLst/>
                <a:uLnTx/>
                <a:uFillTx/>
                <a:latin typeface="+mn-lt"/>
                <a:cs typeface="Times New Roman" panose="02020603050405020304" pitchFamily="18" charset="0"/>
              </a:rPr>
              <a:t>Medical expert witness </a:t>
            </a:r>
            <a:r>
              <a:rPr baseline="0" b="0" cap="none" dirty="0" sz="2800" i="0" kern="1200" kumimoji="0" lang="en-GB" noProof="0" normalizeH="0" spc="0" strike="noStrike" u="none">
                <a:ln>
                  <a:noFill/>
                </a:ln>
                <a:solidFill>
                  <a:prstClr val="black"/>
                </a:solidFill>
                <a:effectLst/>
                <a:uLnTx/>
                <a:uFillTx/>
                <a:latin typeface="+mn-lt"/>
                <a:cs typeface="Times New Roman" panose="02020603050405020304" pitchFamily="18" charset="0"/>
              </a:rPr>
              <a:t>provide reports to help the Court understand the events in the management of the patient</a:t>
            </a:r>
          </a:p>
          <a:p>
            <a:endParaRPr dirty="0" lang="en-GB"/>
          </a:p>
        </p:txBody>
      </p:sp>
      <p:sp>
        <p:nvSpPr>
          <p:cNvPr id="1048662"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207"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208"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32" name=""/>
        <p:cNvGrpSpPr/>
        <p:nvPr/>
      </p:nvGrpSpPr>
      <p:grpSpPr>
        <a:xfrm>
          <a:off x="0" y="0"/>
          <a:ext cx="0" cy="0"/>
          <a:chOff x="0" y="0"/>
          <a:chExt cx="0" cy="0"/>
        </a:xfrm>
      </p:grpSpPr>
      <p:sp>
        <p:nvSpPr>
          <p:cNvPr id="1048663" name="Title 8"/>
          <p:cNvSpPr>
            <a:spLocks noGrp="1"/>
          </p:cNvSpPr>
          <p:nvPr>
            <p:ph type="title"/>
          </p:nvPr>
        </p:nvSpPr>
        <p:spPr>
          <a:xfrm>
            <a:off x="1131531" y="312576"/>
            <a:ext cx="9707608" cy="618637"/>
          </a:xfrm>
        </p:spPr>
        <p:txBody>
          <a:bodyPr>
            <a:normAutofit/>
          </a:bodyPr>
          <a:p>
            <a:pPr algn="ctr"/>
            <a:r>
              <a:rPr b="1" dirty="0" lang="en-GB">
                <a:solidFill>
                  <a:srgbClr val="6600CC"/>
                </a:solidFill>
              </a:rPr>
              <a:t>Medical Liability and the Law</a:t>
            </a:r>
          </a:p>
        </p:txBody>
      </p:sp>
      <p:sp>
        <p:nvSpPr>
          <p:cNvPr id="1048664" name="Content Placeholder 9"/>
          <p:cNvSpPr>
            <a:spLocks noGrp="1"/>
          </p:cNvSpPr>
          <p:nvPr>
            <p:ph idx="1"/>
          </p:nvPr>
        </p:nvSpPr>
        <p:spPr>
          <a:xfrm>
            <a:off x="838200" y="1091682"/>
            <a:ext cx="10515600" cy="5682342"/>
          </a:xfrm>
        </p:spPr>
        <p:txBody>
          <a:bodyPr>
            <a:normAutofit/>
          </a:bodyPr>
          <a:p>
            <a:pPr algn="ctr" defTabSz="914400" eaLnBrk="1" fontAlgn="auto" hangingPunct="1" indent="0" latinLnBrk="0" lvl="0" marL="0" marR="0" rtl="0">
              <a:lnSpc>
                <a:spcPct val="100000"/>
              </a:lnSpc>
              <a:spcBef>
                <a:spcPts val="400"/>
              </a:spcBef>
              <a:spcAft>
                <a:spcPts val="0"/>
              </a:spcAft>
              <a:buClr>
                <a:srgbClr val="81BB26"/>
              </a:buClr>
              <a:buSzTx/>
              <a:buFont typeface="Arial" panose="020B0604020202020204" pitchFamily="34" charset="0"/>
              <a:buNone/>
            </a:pPr>
            <a:r>
              <a:rPr baseline="0" b="0" cap="none" dirty="0" sz="2400" i="0" kern="1200" kumimoji="0" lang="en-GB" noProof="0" normalizeH="0" spc="0" strike="noStrike" u="none">
                <a:ln>
                  <a:noFill/>
                </a:ln>
                <a:solidFill>
                  <a:prstClr val="black"/>
                </a:solidFill>
                <a:effectLst/>
                <a:uLnTx/>
                <a:uFillTx/>
                <a:latin typeface="Arial Black" panose="020B0A04020102020204" pitchFamily="34" charset="0"/>
                <a:ea typeface="+mn-ea"/>
                <a:cs typeface="Times New Roman" panose="02020603050405020304" pitchFamily="18" charset="0"/>
              </a:rPr>
              <a:t>TORT LAW</a:t>
            </a:r>
          </a:p>
          <a:p>
            <a:pPr algn="ctr" defTabSz="914400" eaLnBrk="1" fontAlgn="auto" hangingPunct="1" indent="0" latinLnBrk="0" lvl="0" marL="0" marR="0" rtl="0">
              <a:lnSpc>
                <a:spcPct val="100000"/>
              </a:lnSpc>
              <a:spcBef>
                <a:spcPts val="400"/>
              </a:spcBef>
              <a:spcAft>
                <a:spcPts val="0"/>
              </a:spcAft>
              <a:buClr>
                <a:srgbClr val="81BB26"/>
              </a:buClr>
              <a:buSzTx/>
              <a:buFont typeface="Arial" panose="020B0604020202020204" pitchFamily="34" charset="0"/>
              <a:buNone/>
            </a:pPr>
            <a:endParaRPr baseline="0" b="0" cap="none" dirty="0" sz="2400" i="0" kern="1200" kumimoji="0" lang="en-GB" noProof="0" normalizeH="0" spc="0" strike="noStrike" u="none">
              <a:ln>
                <a:noFill/>
              </a:ln>
              <a:solidFill>
                <a:prstClr val="black"/>
              </a:solidFill>
              <a:effectLst/>
              <a:uLnTx/>
              <a:uFillTx/>
              <a:latin typeface="Arial Black" panose="020B0A04020102020204" pitchFamily="34" charset="0"/>
              <a:ea typeface="+mn-ea"/>
              <a:cs typeface="Times New Roman" panose="02020603050405020304" pitchFamily="18" charset="0"/>
            </a:endParaRPr>
          </a:p>
          <a:p>
            <a:pPr algn="l" defTabSz="914400" eaLnBrk="1" fontAlgn="auto" hangingPunct="1" indent="0" latinLnBrk="0" lvl="0" marL="0" marR="0" rtl="0">
              <a:lnSpc>
                <a:spcPct val="100000"/>
              </a:lnSpc>
              <a:spcBef>
                <a:spcPts val="400"/>
              </a:spcBef>
              <a:spcAft>
                <a:spcPts val="0"/>
              </a:spcAft>
              <a:buClr>
                <a:srgbClr val="81BB26"/>
              </a:buClr>
              <a:buSzTx/>
              <a:buFont typeface="Arial" panose="020B0604020202020204" pitchFamily="34" charset="0"/>
              <a:buNone/>
            </a:pPr>
            <a:r>
              <a:rPr baseline="0" b="0" cap="none" dirty="0" sz="2400" i="0" kern="1200" kumimoji="0" lang="en-GB" noProof="0" normalizeH="0" spc="0" strike="noStrike" u="none">
                <a:ln>
                  <a:noFill/>
                </a:ln>
                <a:solidFill>
                  <a:prstClr val="black"/>
                </a:solidFill>
                <a:effectLst/>
                <a:uLnTx/>
                <a:uFillTx/>
                <a:latin typeface="Calibri" panose="020F0502020204030204"/>
                <a:ea typeface="+mn-ea"/>
                <a:cs typeface="Times New Roman" panose="02020603050405020304" pitchFamily="18" charset="0"/>
              </a:rPr>
              <a:t>● </a:t>
            </a:r>
            <a:r>
              <a:rPr baseline="0" b="1" cap="none" dirty="0" sz="2400" i="0" kern="1200" kumimoji="0" lang="en-GB" noProof="0" normalizeH="0" spc="0" strike="noStrike" u="none">
                <a:ln>
                  <a:noFill/>
                </a:ln>
                <a:solidFill>
                  <a:srgbClr val="C00000"/>
                </a:solidFill>
                <a:effectLst/>
                <a:uLnTx/>
                <a:uFillTx/>
                <a:latin typeface="Calibri" panose="020F0502020204030204"/>
                <a:ea typeface="+mn-ea"/>
                <a:cs typeface="Times New Roman" panose="02020603050405020304" pitchFamily="18" charset="0"/>
              </a:rPr>
              <a:t>Tort Law </a:t>
            </a:r>
            <a:r>
              <a:rPr baseline="0" b="0" cap="none" dirty="0" sz="2400" i="0" kern="1200" kumimoji="0" lang="en-GB" noProof="0" normalizeH="0" spc="0" strike="noStrike" u="none">
                <a:ln>
                  <a:noFill/>
                </a:ln>
                <a:solidFill>
                  <a:prstClr val="black"/>
                </a:solidFill>
                <a:effectLst/>
                <a:uLnTx/>
                <a:uFillTx/>
                <a:latin typeface="Calibri" panose="020F0502020204030204"/>
                <a:ea typeface="+mn-ea"/>
                <a:cs typeface="Times New Roman" panose="02020603050405020304" pitchFamily="18" charset="0"/>
              </a:rPr>
              <a:t>is the law dealing with wrongs such as Injury or damages during surgery and is considered personal injury</a:t>
            </a:r>
          </a:p>
          <a:p>
            <a:pPr algn="l" defTabSz="914400" eaLnBrk="1" fontAlgn="auto" hangingPunct="1" indent="0" latinLnBrk="0" lvl="0" marL="0" marR="0" rtl="0">
              <a:lnSpc>
                <a:spcPct val="100000"/>
              </a:lnSpc>
              <a:spcBef>
                <a:spcPts val="400"/>
              </a:spcBef>
              <a:spcAft>
                <a:spcPts val="0"/>
              </a:spcAft>
              <a:buClr>
                <a:srgbClr val="81BB26"/>
              </a:buClr>
              <a:buSzTx/>
              <a:buFont typeface="Arial" panose="020B0604020202020204" pitchFamily="34" charset="0"/>
              <a:buNone/>
            </a:pPr>
            <a:endParaRPr baseline="0" b="0" cap="none" dirty="0" sz="1000" i="0" kern="1200" kumimoji="0" lang="en-GB" noProof="0" normalizeH="0" spc="0" strike="noStrike" u="none">
              <a:ln>
                <a:noFill/>
              </a:ln>
              <a:solidFill>
                <a:prstClr val="black"/>
              </a:solidFill>
              <a:effectLst/>
              <a:uLnTx/>
              <a:uFillTx/>
              <a:latin typeface="Calibri" panose="020F0502020204030204"/>
              <a:ea typeface="+mn-ea"/>
              <a:cs typeface="Times New Roman" panose="02020603050405020304" pitchFamily="18" charset="0"/>
            </a:endParaRPr>
          </a:p>
          <a:p>
            <a:pPr algn="l" defTabSz="914400" eaLnBrk="1" fontAlgn="auto" hangingPunct="1" indent="0" latinLnBrk="0" lvl="0" marL="0" marR="0" rtl="0">
              <a:lnSpc>
                <a:spcPct val="100000"/>
              </a:lnSpc>
              <a:spcBef>
                <a:spcPts val="400"/>
              </a:spcBef>
              <a:spcAft>
                <a:spcPts val="0"/>
              </a:spcAft>
              <a:buClr>
                <a:srgbClr val="81BB26"/>
              </a:buClr>
              <a:buSzTx/>
              <a:buFont typeface="Arial" panose="020B0604020202020204" pitchFamily="34" charset="0"/>
              <a:buNone/>
            </a:pPr>
            <a:endParaRPr baseline="0" b="0" cap="none" dirty="0" sz="1000" i="0" kern="1200" kumimoji="0" lang="en-GB" noProof="0" normalizeH="0" spc="0" strike="noStrike" u="none">
              <a:ln>
                <a:noFill/>
              </a:ln>
              <a:solidFill>
                <a:prstClr val="black"/>
              </a:solidFill>
              <a:effectLst/>
              <a:uLnTx/>
              <a:uFillTx/>
              <a:latin typeface="Calibri" panose="020F0502020204030204"/>
              <a:ea typeface="+mn-ea"/>
              <a:cs typeface="Times New Roman" panose="02020603050405020304" pitchFamily="18" charset="0"/>
            </a:endParaRPr>
          </a:p>
          <a:p>
            <a:pPr algn="l" defTabSz="914400" eaLnBrk="1" fontAlgn="auto" hangingPunct="1" indent="0" latinLnBrk="0" lvl="0" marL="0" marR="0" rtl="0">
              <a:lnSpc>
                <a:spcPct val="100000"/>
              </a:lnSpc>
              <a:spcBef>
                <a:spcPts val="400"/>
              </a:spcBef>
              <a:spcAft>
                <a:spcPts val="0"/>
              </a:spcAft>
              <a:buClr>
                <a:srgbClr val="81BB26"/>
              </a:buClr>
              <a:buSzTx/>
              <a:buFont typeface="Arial" panose="020B0604020202020204" pitchFamily="34" charset="0"/>
              <a:buNone/>
            </a:pPr>
            <a:r>
              <a:rPr baseline="0" b="0" cap="none" dirty="0" sz="2400" i="0" kern="1200" kumimoji="0" lang="en-GB" noProof="0" normalizeH="0" spc="0" strike="noStrike" u="none">
                <a:ln>
                  <a:noFill/>
                </a:ln>
                <a:solidFill>
                  <a:prstClr val="black"/>
                </a:solidFill>
                <a:effectLst/>
                <a:uLnTx/>
                <a:uFillTx/>
                <a:latin typeface="Calibri" panose="020F0502020204030204"/>
                <a:ea typeface="+mn-ea"/>
                <a:cs typeface="Times New Roman" panose="02020603050405020304" pitchFamily="18" charset="0"/>
              </a:rPr>
              <a:t>● The patient believe they have been wronged and seek redress in the Courts</a:t>
            </a:r>
          </a:p>
          <a:p>
            <a:pPr algn="l" defTabSz="914400" eaLnBrk="1" fontAlgn="auto" hangingPunct="1" indent="0" latinLnBrk="0" lvl="0" marL="0" marR="0" rtl="0">
              <a:lnSpc>
                <a:spcPct val="100000"/>
              </a:lnSpc>
              <a:spcBef>
                <a:spcPts val="400"/>
              </a:spcBef>
              <a:spcAft>
                <a:spcPts val="0"/>
              </a:spcAft>
              <a:buClr>
                <a:srgbClr val="81BB26"/>
              </a:buClr>
              <a:buSzTx/>
              <a:buFont typeface="Arial" panose="020B0604020202020204" pitchFamily="34" charset="0"/>
              <a:buNone/>
            </a:pPr>
            <a:endParaRPr baseline="0" b="0" cap="none" dirty="0" sz="2400" i="0" kern="1200" kumimoji="0" lang="en-GB" noProof="0" normalizeH="0" spc="0" strike="noStrike" u="none">
              <a:ln>
                <a:noFill/>
              </a:ln>
              <a:solidFill>
                <a:prstClr val="black"/>
              </a:solidFill>
              <a:effectLst/>
              <a:uLnTx/>
              <a:uFillTx/>
              <a:latin typeface="Calibri" panose="020F0502020204030204"/>
              <a:ea typeface="+mn-ea"/>
              <a:cs typeface="Times New Roman" panose="02020603050405020304" pitchFamily="18" charset="0"/>
            </a:endParaRPr>
          </a:p>
          <a:p>
            <a:pPr algn="ctr" defTabSz="914400" eaLnBrk="1" fontAlgn="auto" hangingPunct="1" indent="0" latinLnBrk="0" lvl="0" marL="0" marR="0" rtl="0">
              <a:lnSpc>
                <a:spcPct val="100000"/>
              </a:lnSpc>
              <a:spcBef>
                <a:spcPts val="400"/>
              </a:spcBef>
              <a:spcAft>
                <a:spcPts val="0"/>
              </a:spcAft>
              <a:buClr>
                <a:srgbClr val="81BB26"/>
              </a:buClr>
              <a:buSzTx/>
              <a:buFont typeface="Arial" panose="020B0604020202020204" pitchFamily="34" charset="0"/>
              <a:buNone/>
            </a:pPr>
            <a:r>
              <a:rPr baseline="0" b="1" cap="none" dirty="0" sz="2400" i="0" kern="1200" kumimoji="0" lang="en-US" noProof="0" normalizeH="0" spc="0" strike="noStrike" u="none">
                <a:ln>
                  <a:noFill/>
                </a:ln>
                <a:solidFill>
                  <a:prstClr val="black"/>
                </a:solidFill>
                <a:effectLst/>
                <a:uLnTx/>
                <a:uFillTx/>
                <a:latin typeface="Arial Black" panose="020B0A04020102020204" pitchFamily="34" charset="0"/>
                <a:ea typeface="+mn-ea"/>
                <a:cs typeface="Futura Medium" panose="020B0602020204020303" pitchFamily="34" charset="-79"/>
              </a:rPr>
              <a:t>The Legal Process </a:t>
            </a:r>
            <a:r>
              <a:rPr baseline="0" b="1" cap="none" dirty="0" sz="2400" i="0" kern="1200" kumimoji="0" lang="en-US" noProof="0" normalizeH="0" spc="0" strike="noStrike" u="none">
                <a:ln>
                  <a:noFill/>
                </a:ln>
                <a:solidFill>
                  <a:srgbClr val="00B050"/>
                </a:solidFill>
                <a:effectLst/>
                <a:uLnTx/>
                <a:uFillTx/>
                <a:latin typeface="Arial Black" panose="020B0A04020102020204" pitchFamily="34" charset="0"/>
                <a:ea typeface="+mn-ea"/>
                <a:cs typeface="Futura Medium" panose="020B0602020204020303" pitchFamily="34" charset="-79"/>
              </a:rPr>
              <a:t>(Nigeria)</a:t>
            </a:r>
          </a:p>
          <a:p>
            <a:pPr algn="ctr" defTabSz="914400" eaLnBrk="1" fontAlgn="auto" hangingPunct="1" indent="0" latinLnBrk="0" lvl="0" marL="0" marR="0" rtl="0">
              <a:lnSpc>
                <a:spcPct val="100000"/>
              </a:lnSpc>
              <a:spcBef>
                <a:spcPts val="400"/>
              </a:spcBef>
              <a:spcAft>
                <a:spcPts val="0"/>
              </a:spcAft>
              <a:buClr>
                <a:srgbClr val="81BB26"/>
              </a:buClr>
              <a:buSzTx/>
              <a:buFont typeface="Arial" panose="020B0604020202020204" pitchFamily="34" charset="0"/>
              <a:buNone/>
            </a:pPr>
            <a:endParaRPr baseline="0" b="1" cap="none" dirty="0" sz="1000" i="0" kern="1200" kumimoji="0" lang="en-US" noProof="0" normalizeH="0" spc="0" strike="noStrike" u="none">
              <a:ln>
                <a:noFill/>
              </a:ln>
              <a:solidFill>
                <a:srgbClr val="00B050"/>
              </a:solidFill>
              <a:effectLst/>
              <a:uLnTx/>
              <a:uFillTx/>
              <a:latin typeface="Arial Black" panose="020B0A04020102020204" pitchFamily="34" charset="0"/>
              <a:ea typeface="+mn-ea"/>
              <a:cs typeface="Futura Medium" panose="020B0602020204020303" pitchFamily="34" charset="-79"/>
            </a:endParaRPr>
          </a:p>
          <a:p>
            <a:pPr algn="l" defTabSz="914400" eaLnBrk="1" fontAlgn="auto" hangingPunct="1" indent="0" latinLnBrk="0" lvl="0" marL="0" marR="0" rtl="0">
              <a:lnSpc>
                <a:spcPct val="100000"/>
              </a:lnSpc>
              <a:spcBef>
                <a:spcPts val="400"/>
              </a:spcBef>
              <a:spcAft>
                <a:spcPts val="0"/>
              </a:spcAft>
              <a:buClr>
                <a:srgbClr val="81BB26"/>
              </a:buClr>
              <a:buSzTx/>
              <a:buFont typeface="Arial" panose="020B0604020202020204" pitchFamily="34" charset="0"/>
              <a:buNone/>
            </a:pPr>
            <a:r>
              <a:rPr baseline="0" b="0" cap="none" dirty="0" sz="2400" i="0" kern="1200" kumimoji="0" lang="en-US" noProof="0" normalizeH="0" spc="0" strike="noStrike" u="none">
                <a:ln>
                  <a:noFill/>
                </a:ln>
                <a:solidFill>
                  <a:prstClr val="black"/>
                </a:solidFill>
                <a:effectLst/>
                <a:uLnTx/>
                <a:uFillTx/>
                <a:latin typeface="Calibri" panose="020F0502020204030204"/>
                <a:ea typeface="+mn-ea"/>
                <a:cs typeface="Times New Roman" panose="02020603050405020304" pitchFamily="18" charset="0"/>
              </a:rPr>
              <a:t>● It is a civil (and not criminal) proceeding</a:t>
            </a:r>
          </a:p>
          <a:p>
            <a:pPr algn="l" defTabSz="914400" eaLnBrk="1" fontAlgn="auto" hangingPunct="1" indent="0" latinLnBrk="0" lvl="0" marL="0" marR="0" rtl="0">
              <a:lnSpc>
                <a:spcPct val="100000"/>
              </a:lnSpc>
              <a:spcBef>
                <a:spcPts val="400"/>
              </a:spcBef>
              <a:spcAft>
                <a:spcPts val="0"/>
              </a:spcAft>
              <a:buClr>
                <a:srgbClr val="81BB26"/>
              </a:buClr>
              <a:buSzTx/>
              <a:buFont typeface="Arial" panose="020B0604020202020204" pitchFamily="34" charset="0"/>
              <a:buNone/>
            </a:pPr>
            <a:endParaRPr baseline="0" b="0" cap="none" dirty="0" sz="2400" i="0" kern="1200" kumimoji="0" lang="en-US" noProof="0" normalizeH="0" spc="0" strike="noStrike" u="none">
              <a:ln>
                <a:noFill/>
              </a:ln>
              <a:solidFill>
                <a:prstClr val="black"/>
              </a:solidFill>
              <a:effectLst/>
              <a:uLnTx/>
              <a:uFillTx/>
              <a:latin typeface="Calibri" panose="020F0502020204030204"/>
              <a:ea typeface="+mn-ea"/>
              <a:cs typeface="Times New Roman" panose="02020603050405020304" pitchFamily="18" charset="0"/>
            </a:endParaRPr>
          </a:p>
          <a:p>
            <a:pPr algn="l" defTabSz="914400" eaLnBrk="1" fontAlgn="auto" hangingPunct="1" indent="0" latinLnBrk="0" lvl="0" marL="0" marR="0" rtl="0">
              <a:lnSpc>
                <a:spcPct val="100000"/>
              </a:lnSpc>
              <a:spcBef>
                <a:spcPts val="400"/>
              </a:spcBef>
              <a:spcAft>
                <a:spcPts val="0"/>
              </a:spcAft>
              <a:buClr>
                <a:srgbClr val="81BB26"/>
              </a:buClr>
              <a:buSzTx/>
              <a:buFont typeface="Arial" panose="020B0604020202020204" pitchFamily="34" charset="0"/>
              <a:buNone/>
            </a:pPr>
            <a:r>
              <a:rPr baseline="0" b="0" cap="none" dirty="0" sz="2400" i="0" kern="1200" kumimoji="0" lang="en-US" noProof="0" normalizeH="0" spc="0" strike="noStrike" u="none">
                <a:ln>
                  <a:noFill/>
                </a:ln>
                <a:solidFill>
                  <a:prstClr val="black"/>
                </a:solidFill>
                <a:effectLst/>
                <a:uLnTx/>
                <a:uFillTx/>
                <a:latin typeface="Calibri" panose="020F0502020204030204"/>
                <a:ea typeface="+mn-ea"/>
                <a:cs typeface="Times New Roman" panose="02020603050405020304" pitchFamily="18" charset="0"/>
              </a:rPr>
              <a:t>● The Standard of Proof is based on the balance of probabilities</a:t>
            </a:r>
          </a:p>
          <a:p>
            <a:pPr algn="l" defTabSz="914400" eaLnBrk="1" fontAlgn="auto" hangingPunct="1" indent="0" latinLnBrk="0" lvl="0" marL="0" marR="0" rtl="0">
              <a:lnSpc>
                <a:spcPct val="100000"/>
              </a:lnSpc>
              <a:spcBef>
                <a:spcPts val="400"/>
              </a:spcBef>
              <a:spcAft>
                <a:spcPts val="0"/>
              </a:spcAft>
              <a:buClr>
                <a:srgbClr val="81BB26"/>
              </a:buClr>
              <a:buSzTx/>
              <a:buFont typeface="Arial" panose="020B0604020202020204" pitchFamily="34" charset="0"/>
              <a:buNone/>
            </a:pPr>
            <a:endParaRPr baseline="0" b="0" cap="none" dirty="0" sz="2400" i="0" kern="1200" kumimoji="0" lang="en-US" noProof="0" normalizeH="0" spc="0" strike="noStrike" u="none">
              <a:ln>
                <a:noFill/>
              </a:ln>
              <a:solidFill>
                <a:prstClr val="black"/>
              </a:solidFill>
              <a:effectLst/>
              <a:uLnTx/>
              <a:uFillTx/>
              <a:latin typeface="Calibri" panose="020F0502020204030204"/>
              <a:ea typeface="+mn-ea"/>
              <a:cs typeface="Times New Roman" panose="02020603050405020304" pitchFamily="18" charset="0"/>
            </a:endParaRPr>
          </a:p>
          <a:p>
            <a:pPr algn="l" defTabSz="914400" eaLnBrk="1" fontAlgn="auto" hangingPunct="1" indent="0" latinLnBrk="0" lvl="0" marL="0" marR="0" rtl="0">
              <a:lnSpc>
                <a:spcPct val="100000"/>
              </a:lnSpc>
              <a:spcBef>
                <a:spcPts val="400"/>
              </a:spcBef>
              <a:spcAft>
                <a:spcPts val="0"/>
              </a:spcAft>
              <a:buClr>
                <a:srgbClr val="81BB26"/>
              </a:buClr>
              <a:buSzTx/>
              <a:buFont typeface="Arial" panose="020B0604020202020204" pitchFamily="34" charset="0"/>
              <a:buNone/>
            </a:pPr>
            <a:r>
              <a:rPr baseline="0" b="0" cap="none" dirty="0" sz="2400" i="0" kern="1200" kumimoji="0" lang="en-US" noProof="0" normalizeH="0" spc="0" strike="noStrike" u="none">
                <a:ln>
                  <a:noFill/>
                </a:ln>
                <a:solidFill>
                  <a:prstClr val="black"/>
                </a:solidFill>
                <a:effectLst/>
                <a:uLnTx/>
                <a:uFillTx/>
                <a:latin typeface="Calibri" panose="020F0502020204030204"/>
                <a:ea typeface="+mn-ea"/>
                <a:cs typeface="Times New Roman" panose="02020603050405020304" pitchFamily="18" charset="0"/>
              </a:rPr>
              <a:t>● It is heard by the </a:t>
            </a:r>
            <a:r>
              <a:rPr baseline="0" b="1" cap="none" dirty="0" sz="2400" i="0" kern="1200" kumimoji="0" lang="en-US" noProof="0" normalizeH="0" spc="0" strike="noStrike" u="none">
                <a:ln>
                  <a:noFill/>
                </a:ln>
                <a:solidFill>
                  <a:prstClr val="black"/>
                </a:solidFill>
                <a:effectLst/>
                <a:uLnTx/>
                <a:uFillTx/>
                <a:latin typeface="Calibri" panose="020F0502020204030204"/>
                <a:ea typeface="+mn-ea"/>
                <a:cs typeface="Times New Roman" panose="02020603050405020304" pitchFamily="18" charset="0"/>
              </a:rPr>
              <a:t>Investigating Panel </a:t>
            </a:r>
            <a:r>
              <a:rPr baseline="0" b="0" cap="none" dirty="0" sz="2400" i="0" kern="1200" kumimoji="0" lang="en-US" noProof="0" normalizeH="0" spc="0" strike="noStrike" u="none">
                <a:ln>
                  <a:noFill/>
                </a:ln>
                <a:solidFill>
                  <a:prstClr val="black"/>
                </a:solidFill>
                <a:effectLst/>
                <a:uLnTx/>
                <a:uFillTx/>
                <a:latin typeface="Calibri" panose="020F0502020204030204"/>
                <a:ea typeface="+mn-ea"/>
                <a:cs typeface="Times New Roman" panose="02020603050405020304" pitchFamily="18" charset="0"/>
              </a:rPr>
              <a:t>(IP) of the </a:t>
            </a:r>
            <a:r>
              <a:rPr baseline="0" b="1" cap="none" dirty="0" sz="2400" i="0" kern="1200" kumimoji="0" lang="en-US" noProof="0" normalizeH="0" spc="0" strike="noStrike" u="none">
                <a:ln>
                  <a:noFill/>
                </a:ln>
                <a:solidFill>
                  <a:prstClr val="black"/>
                </a:solidFill>
                <a:effectLst/>
                <a:uLnTx/>
                <a:uFillTx/>
                <a:latin typeface="Calibri" panose="020F0502020204030204"/>
                <a:ea typeface="+mn-ea"/>
                <a:cs typeface="Times New Roman" panose="02020603050405020304" pitchFamily="18" charset="0"/>
              </a:rPr>
              <a:t>Medical and Dental Practitioners Disciplinary Tribunal</a:t>
            </a:r>
          </a:p>
          <a:p>
            <a:pPr algn="l" defTabSz="914400" eaLnBrk="1" fontAlgn="auto" hangingPunct="1" indent="0" latinLnBrk="0" lvl="0" marL="0" marR="0" rtl="0">
              <a:lnSpc>
                <a:spcPct val="100000"/>
              </a:lnSpc>
              <a:spcBef>
                <a:spcPts val="400"/>
              </a:spcBef>
              <a:spcAft>
                <a:spcPts val="0"/>
              </a:spcAft>
              <a:buClr>
                <a:srgbClr val="81BB26"/>
              </a:buClr>
              <a:buSzTx/>
              <a:buFont typeface="Arial" panose="020B0604020202020204" pitchFamily="34" charset="0"/>
              <a:buNone/>
            </a:pPr>
            <a:endParaRPr baseline="0" b="0" cap="none" dirty="0" sz="2400" i="0" kern="1200" kumimoji="0" lang="en-US" noProof="0" normalizeH="0" spc="0" strike="noStrike" u="none">
              <a:ln>
                <a:noFill/>
              </a:ln>
              <a:solidFill>
                <a:prstClr val="black"/>
              </a:solidFill>
              <a:effectLst/>
              <a:uLnTx/>
              <a:uFillTx/>
              <a:latin typeface="Calibri" panose="020F0502020204030204"/>
              <a:ea typeface="+mn-ea"/>
              <a:cs typeface="Times New Roman" panose="02020603050405020304" pitchFamily="18" charset="0"/>
            </a:endParaRPr>
          </a:p>
          <a:p>
            <a:pPr algn="l" defTabSz="914400" eaLnBrk="1" fontAlgn="auto" hangingPunct="1" indent="0" latinLnBrk="0" lvl="0" marL="0" marR="0" rtl="0">
              <a:lnSpc>
                <a:spcPct val="100000"/>
              </a:lnSpc>
              <a:spcBef>
                <a:spcPts val="400"/>
              </a:spcBef>
              <a:spcAft>
                <a:spcPts val="0"/>
              </a:spcAft>
              <a:buClr>
                <a:srgbClr val="81BB26"/>
              </a:buClr>
              <a:buSzTx/>
              <a:buFont typeface="Arial" panose="020B0604020202020204" pitchFamily="34" charset="0"/>
              <a:buNone/>
            </a:pPr>
            <a:r>
              <a:rPr baseline="0" b="0" cap="none" dirty="0" sz="2400" i="0" kern="1200" kumimoji="0" lang="en-US" noProof="0" normalizeH="0" spc="0" strike="noStrike" u="none">
                <a:ln>
                  <a:noFill/>
                </a:ln>
                <a:solidFill>
                  <a:prstClr val="black"/>
                </a:solidFill>
                <a:effectLst/>
                <a:uLnTx/>
                <a:uFillTx/>
                <a:latin typeface="Calibri" panose="020F0502020204030204"/>
                <a:ea typeface="+mn-ea"/>
                <a:cs typeface="Times New Roman" panose="02020603050405020304" pitchFamily="18" charset="0"/>
              </a:rPr>
              <a:t>● It is for the Claimant to prove the case</a:t>
            </a:r>
          </a:p>
          <a:p>
            <a:pPr algn="l" defTabSz="914400" eaLnBrk="1" fontAlgn="auto" hangingPunct="1" indent="0" latinLnBrk="0" lvl="0" marL="0" marR="0" rtl="0">
              <a:lnSpc>
                <a:spcPct val="100000"/>
              </a:lnSpc>
              <a:spcBef>
                <a:spcPts val="400"/>
              </a:spcBef>
              <a:spcAft>
                <a:spcPts val="0"/>
              </a:spcAft>
              <a:buClr>
                <a:srgbClr val="81BB26"/>
              </a:buClr>
              <a:buSzTx/>
              <a:buFont typeface="Arial" panose="020B0604020202020204" pitchFamily="34" charset="0"/>
              <a:buNone/>
            </a:pPr>
            <a:endParaRPr baseline="0" b="0" cap="none" dirty="0" sz="2400" i="0" kern="1200" kumimoji="0" lang="en-US" noProof="0" normalizeH="0" spc="0" strike="noStrike" u="none">
              <a:ln>
                <a:noFill/>
              </a:ln>
              <a:solidFill>
                <a:prstClr val="black"/>
              </a:solidFill>
              <a:effectLst/>
              <a:uLnTx/>
              <a:uFillTx/>
              <a:latin typeface="Calibri" panose="020F0502020204030204"/>
              <a:ea typeface="+mn-ea"/>
              <a:cs typeface="Times New Roman" panose="02020603050405020304" pitchFamily="18" charset="0"/>
            </a:endParaRPr>
          </a:p>
          <a:p>
            <a:pPr algn="l" defTabSz="914400" eaLnBrk="1" fontAlgn="auto" hangingPunct="1" indent="0" latinLnBrk="0" lvl="0" marL="0" marR="0" rtl="0">
              <a:lnSpc>
                <a:spcPct val="100000"/>
              </a:lnSpc>
              <a:spcBef>
                <a:spcPts val="400"/>
              </a:spcBef>
              <a:spcAft>
                <a:spcPts val="0"/>
              </a:spcAft>
              <a:buClr>
                <a:srgbClr val="81BB26"/>
              </a:buClr>
              <a:buSzTx/>
              <a:buFont typeface="Arial" panose="020B0604020202020204" pitchFamily="34" charset="0"/>
              <a:buNone/>
            </a:pPr>
            <a:r>
              <a:rPr baseline="0" b="0" cap="none" dirty="0" sz="2400" i="0" kern="1200" kumimoji="0" lang="en-US" noProof="0" normalizeH="0" spc="0" strike="noStrike" u="none">
                <a:ln>
                  <a:noFill/>
                </a:ln>
                <a:solidFill>
                  <a:prstClr val="black"/>
                </a:solidFill>
                <a:effectLst/>
                <a:uLnTx/>
                <a:uFillTx/>
                <a:latin typeface="Calibri" panose="020F0502020204030204"/>
                <a:ea typeface="+mn-ea"/>
                <a:cs typeface="Times New Roman" panose="02020603050405020304" pitchFamily="18" charset="0"/>
              </a:rPr>
              <a:t>● The Claimant can appeal the </a:t>
            </a:r>
            <a:r>
              <a:rPr baseline="0" b="1" cap="none" dirty="0" sz="2400" i="0" kern="1200" kumimoji="0" lang="en-US" noProof="0" normalizeH="0" spc="0" strike="noStrike" u="none">
                <a:ln>
                  <a:noFill/>
                </a:ln>
                <a:solidFill>
                  <a:prstClr val="black"/>
                </a:solidFill>
                <a:effectLst/>
                <a:uLnTx/>
                <a:uFillTx/>
                <a:latin typeface="Calibri" panose="020F0502020204030204"/>
                <a:ea typeface="+mn-ea"/>
                <a:cs typeface="Times New Roman" panose="02020603050405020304" pitchFamily="18" charset="0"/>
              </a:rPr>
              <a:t>MDPDT</a:t>
            </a:r>
            <a:r>
              <a:rPr baseline="0" b="0" cap="none" dirty="0" sz="2400" i="0" kern="1200" kumimoji="0" lang="en-US" noProof="0" normalizeH="0" spc="0" strike="noStrike" u="none">
                <a:ln>
                  <a:noFill/>
                </a:ln>
                <a:solidFill>
                  <a:prstClr val="black"/>
                </a:solidFill>
                <a:effectLst/>
                <a:uLnTx/>
                <a:uFillTx/>
                <a:latin typeface="Calibri" panose="020F0502020204030204"/>
                <a:ea typeface="+mn-ea"/>
                <a:cs typeface="Times New Roman" panose="02020603050405020304" pitchFamily="18" charset="0"/>
              </a:rPr>
              <a:t> decisions at the Court of Appeal and the Supreme Court of Nigeria</a:t>
            </a:r>
          </a:p>
          <a:p>
            <a:pPr algn="l" defTabSz="914400" eaLnBrk="1" fontAlgn="auto" hangingPunct="1" indent="0" latinLnBrk="0" lvl="0" marL="0" marR="0" rtl="0">
              <a:lnSpc>
                <a:spcPct val="100000"/>
              </a:lnSpc>
              <a:spcBef>
                <a:spcPts val="400"/>
              </a:spcBef>
              <a:spcAft>
                <a:spcPts val="0"/>
              </a:spcAft>
              <a:buClr>
                <a:srgbClr val="81BB26"/>
              </a:buClr>
              <a:buSzTx/>
              <a:buFont typeface="Arial" panose="020B0604020202020204" pitchFamily="34" charset="0"/>
              <a:buNone/>
            </a:pPr>
            <a:endParaRPr dirty="0" lang="en-GB"/>
          </a:p>
        </p:txBody>
      </p:sp>
      <p:sp>
        <p:nvSpPr>
          <p:cNvPr id="1048665"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209"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210"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33" name=""/>
        <p:cNvGrpSpPr/>
        <p:nvPr/>
      </p:nvGrpSpPr>
      <p:grpSpPr>
        <a:xfrm>
          <a:off x="0" y="0"/>
          <a:ext cx="0" cy="0"/>
          <a:chOff x="0" y="0"/>
          <a:chExt cx="0" cy="0"/>
        </a:xfrm>
      </p:grpSpPr>
      <p:sp>
        <p:nvSpPr>
          <p:cNvPr id="1048666" name="Title 8"/>
          <p:cNvSpPr>
            <a:spLocks noGrp="1"/>
          </p:cNvSpPr>
          <p:nvPr>
            <p:ph type="title"/>
          </p:nvPr>
        </p:nvSpPr>
        <p:spPr>
          <a:xfrm>
            <a:off x="1131531" y="312576"/>
            <a:ext cx="9707608" cy="618637"/>
          </a:xfrm>
        </p:spPr>
        <p:txBody>
          <a:bodyPr>
            <a:normAutofit/>
          </a:bodyPr>
          <a:p>
            <a:pPr algn="ctr"/>
            <a:r>
              <a:rPr b="1" dirty="0" lang="en-GB">
                <a:solidFill>
                  <a:srgbClr val="6600CC"/>
                </a:solidFill>
              </a:rPr>
              <a:t>Medical Liability and the Law</a:t>
            </a:r>
          </a:p>
        </p:txBody>
      </p:sp>
      <p:sp>
        <p:nvSpPr>
          <p:cNvPr id="1048667" name="Content Placeholder 9"/>
          <p:cNvSpPr>
            <a:spLocks noGrp="1"/>
          </p:cNvSpPr>
          <p:nvPr>
            <p:ph idx="1"/>
          </p:nvPr>
        </p:nvSpPr>
        <p:spPr>
          <a:xfrm>
            <a:off x="838200" y="1091682"/>
            <a:ext cx="10515600" cy="5682342"/>
          </a:xfrm>
        </p:spPr>
        <p:txBody>
          <a:bodyPr/>
          <a:p>
            <a:pPr algn="ctr" defTabSz="914400" eaLnBrk="1" fontAlgn="auto" hangingPunct="1" indent="0" latinLnBrk="0" lvl="0" marL="0" marR="0" rtl="0">
              <a:lnSpc>
                <a:spcPct val="100000"/>
              </a:lnSpc>
              <a:spcBef>
                <a:spcPts val="400"/>
              </a:spcBef>
              <a:spcAft>
                <a:spcPts val="0"/>
              </a:spcAft>
              <a:buClr>
                <a:srgbClr val="81BB26"/>
              </a:buClr>
              <a:buSzTx/>
              <a:buFont typeface="Arial" panose="020B0604020202020204" pitchFamily="34" charset="0"/>
              <a:buNone/>
            </a:pPr>
            <a:r>
              <a:rPr baseline="0" b="1" cap="none" dirty="0" sz="2400" i="0" kern="1200" kumimoji="0" lang="en-US" noProof="0" normalizeH="0" spc="0" strike="noStrike" u="none">
                <a:ln>
                  <a:noFill/>
                </a:ln>
                <a:solidFill>
                  <a:srgbClr val="00B050"/>
                </a:solidFill>
                <a:effectLst/>
                <a:uLnTx/>
                <a:uFillTx/>
                <a:latin typeface="Arial Black" panose="020B0A04020102020204" pitchFamily="34" charset="0"/>
                <a:ea typeface="+mn-ea"/>
                <a:cs typeface="Futura Medium" panose="020B0602020204020303" pitchFamily="34" charset="-79"/>
              </a:rPr>
              <a:t> </a:t>
            </a:r>
            <a:r>
              <a:rPr baseline="0" b="1" cap="none" dirty="0" sz="2400" i="0" kern="1200" kumimoji="0" lang="en-US" noProof="0" normalizeH="0" spc="0" strike="noStrike" u="none">
                <a:ln>
                  <a:noFill/>
                </a:ln>
                <a:solidFill>
                  <a:prstClr val="black"/>
                </a:solidFill>
                <a:effectLst/>
                <a:uLnTx/>
                <a:uFillTx/>
                <a:latin typeface="Arial Black" panose="020B0A04020102020204" pitchFamily="34" charset="0"/>
                <a:ea typeface="+mn-ea"/>
                <a:cs typeface="Futura Medium" panose="020B0602020204020303" pitchFamily="34" charset="-79"/>
              </a:rPr>
              <a:t>The Legal Process </a:t>
            </a:r>
            <a:r>
              <a:rPr baseline="0" b="1" cap="none" dirty="0" sz="2400" i="0" kern="1200" kumimoji="0" lang="en-US" noProof="0" normalizeH="0" spc="0" strike="noStrike" u="none">
                <a:ln>
                  <a:noFill/>
                </a:ln>
                <a:solidFill>
                  <a:srgbClr val="00B050"/>
                </a:solidFill>
                <a:effectLst/>
                <a:uLnTx/>
                <a:uFillTx/>
                <a:latin typeface="Arial Black" panose="020B0A04020102020204" pitchFamily="34" charset="0"/>
                <a:ea typeface="+mn-ea"/>
                <a:cs typeface="Futura Medium" panose="020B0602020204020303" pitchFamily="34" charset="-79"/>
              </a:rPr>
              <a:t>(Nigeria)</a:t>
            </a:r>
          </a:p>
          <a:p>
            <a:pPr algn="ctr" defTabSz="914400" eaLnBrk="1" fontAlgn="auto" hangingPunct="1" indent="0" latinLnBrk="0" lvl="0" marL="0" marR="0" rtl="0">
              <a:lnSpc>
                <a:spcPct val="100000"/>
              </a:lnSpc>
              <a:spcBef>
                <a:spcPts val="400"/>
              </a:spcBef>
              <a:spcAft>
                <a:spcPts val="0"/>
              </a:spcAft>
              <a:buClr>
                <a:srgbClr val="81BB26"/>
              </a:buClr>
              <a:buSzTx/>
              <a:buFont typeface="Arial" panose="020B0604020202020204" pitchFamily="34" charset="0"/>
              <a:buNone/>
            </a:pPr>
            <a:endParaRPr baseline="0" b="1" cap="none" dirty="0" sz="1000" i="0" kern="1200" kumimoji="0" lang="en-US" noProof="0" normalizeH="0" spc="0" strike="noStrike" u="none">
              <a:ln>
                <a:noFill/>
              </a:ln>
              <a:solidFill>
                <a:srgbClr val="00B050"/>
              </a:solidFill>
              <a:effectLst/>
              <a:uLnTx/>
              <a:uFillTx/>
              <a:latin typeface="Arial Black" panose="020B0A04020102020204" pitchFamily="34" charset="0"/>
              <a:ea typeface="+mn-ea"/>
              <a:cs typeface="Futura Medium" panose="020B0602020204020303" pitchFamily="34" charset="-79"/>
            </a:endParaRPr>
          </a:p>
          <a:p>
            <a:pPr algn="l" defTabSz="914400" eaLnBrk="1" fontAlgn="auto" hangingPunct="1" indent="0" latinLnBrk="0" lvl="0" marL="0" marR="0" rtl="0">
              <a:lnSpc>
                <a:spcPct val="100000"/>
              </a:lnSpc>
              <a:spcBef>
                <a:spcPts val="400"/>
              </a:spcBef>
              <a:spcAft>
                <a:spcPts val="0"/>
              </a:spcAft>
              <a:buClr>
                <a:srgbClr val="81BB26"/>
              </a:buClr>
              <a:buSzTx/>
              <a:buFont typeface="Arial" panose="020B0604020202020204" pitchFamily="34" charset="0"/>
              <a:buNone/>
            </a:pPr>
            <a:endParaRPr baseline="0" b="0" cap="none" dirty="0" sz="800" i="0" kern="1200" kumimoji="0" lang="en-US" noProof="0" normalizeH="0" spc="0" strike="noStrike" u="none">
              <a:ln>
                <a:noFill/>
              </a:ln>
              <a:solidFill>
                <a:prstClr val="black"/>
              </a:solidFill>
              <a:effectLst/>
              <a:uLnTx/>
              <a:uFillTx/>
              <a:latin typeface="Calibri" panose="020F0502020204030204"/>
              <a:ea typeface="+mn-ea"/>
              <a:cs typeface="Times New Roman" panose="02020603050405020304" pitchFamily="18" charset="0"/>
            </a:endParaRPr>
          </a:p>
          <a:p>
            <a:pPr algn="l" defTabSz="914400" eaLnBrk="1" fontAlgn="auto" hangingPunct="1" indent="0" latinLnBrk="0" lvl="0" marL="0" marR="0" rtl="0">
              <a:lnSpc>
                <a:spcPct val="100000"/>
              </a:lnSpc>
              <a:spcBef>
                <a:spcPts val="400"/>
              </a:spcBef>
              <a:spcAft>
                <a:spcPts val="0"/>
              </a:spcAft>
              <a:buClr>
                <a:srgbClr val="81BB26"/>
              </a:buClr>
              <a:buSzTx/>
              <a:buFont typeface="Arial" panose="020B0604020202020204" pitchFamily="34" charset="0"/>
              <a:buNone/>
            </a:pPr>
            <a:r>
              <a:rPr baseline="0" b="1" cap="none" dirty="0" sz="2400" i="0" kern="1200" kumimoji="0" lang="en-US" noProof="0" normalizeH="0" spc="0" strike="noStrike" u="none">
                <a:ln>
                  <a:noFill/>
                </a:ln>
                <a:solidFill>
                  <a:prstClr val="black"/>
                </a:solidFill>
                <a:effectLst/>
                <a:uLnTx/>
                <a:uFillTx/>
                <a:latin typeface="Calibri" panose="020F0502020204030204"/>
                <a:ea typeface="+mn-ea"/>
                <a:cs typeface="Times New Roman" panose="02020603050405020304" pitchFamily="18" charset="0"/>
              </a:rPr>
              <a:t>● Claimant and Defendant, through Solicitors, instruct medical experts</a:t>
            </a:r>
          </a:p>
          <a:p>
            <a:pPr algn="l" defTabSz="914400" eaLnBrk="1" fontAlgn="auto" hangingPunct="1" indent="0" latinLnBrk="0" lvl="0" marL="0" marR="0" rtl="0">
              <a:lnSpc>
                <a:spcPct val="100000"/>
              </a:lnSpc>
              <a:spcBef>
                <a:spcPts val="400"/>
              </a:spcBef>
              <a:spcAft>
                <a:spcPts val="0"/>
              </a:spcAft>
              <a:buClr>
                <a:srgbClr val="81BB26"/>
              </a:buClr>
              <a:buSzTx/>
              <a:buFont typeface="Arial" panose="020B0604020202020204" pitchFamily="34" charset="0"/>
              <a:buNone/>
            </a:pPr>
            <a:endParaRPr baseline="0" b="0" cap="none" dirty="0" sz="900" i="0" kern="1200" kumimoji="0" lang="en-US" noProof="0" normalizeH="0" spc="0" strike="noStrike" u="none">
              <a:ln>
                <a:noFill/>
              </a:ln>
              <a:solidFill>
                <a:prstClr val="black"/>
              </a:solidFill>
              <a:effectLst/>
              <a:uLnTx/>
              <a:uFillTx/>
              <a:latin typeface="Calibri" panose="020F0502020204030204"/>
              <a:ea typeface="+mn-ea"/>
              <a:cs typeface="Times New Roman" panose="02020603050405020304" pitchFamily="18" charset="0"/>
            </a:endParaRPr>
          </a:p>
          <a:p>
            <a:pPr algn="l" defTabSz="914400" eaLnBrk="1" fontAlgn="auto" hangingPunct="1" indent="0" latinLnBrk="0" lvl="0" marL="0" marR="0" rtl="0">
              <a:lnSpc>
                <a:spcPct val="100000"/>
              </a:lnSpc>
              <a:spcBef>
                <a:spcPts val="400"/>
              </a:spcBef>
              <a:spcAft>
                <a:spcPts val="0"/>
              </a:spcAft>
              <a:buClr>
                <a:srgbClr val="81BB26"/>
              </a:buClr>
              <a:buSzTx/>
              <a:buFont typeface="Arial" panose="020B0604020202020204" pitchFamily="34" charset="0"/>
              <a:buNone/>
            </a:pPr>
            <a:r>
              <a:rPr baseline="0" b="0" cap="none" dirty="0" sz="2400" i="0" kern="1200" kumimoji="0" lang="en-US" noProof="0" normalizeH="0" spc="0" strike="noStrike" u="none">
                <a:ln>
                  <a:noFill/>
                </a:ln>
                <a:solidFill>
                  <a:prstClr val="black"/>
                </a:solidFill>
                <a:effectLst/>
                <a:uLnTx/>
                <a:uFillTx/>
                <a:latin typeface="Calibri" panose="020F0502020204030204"/>
                <a:ea typeface="+mn-ea"/>
                <a:cs typeface="Times New Roman" panose="02020603050405020304" pitchFamily="18" charset="0"/>
              </a:rPr>
              <a:t> ● The role of the medical expert is to produce a report of the facts to help the Court understand the issues, and is based on material facts and scientific knowledge</a:t>
            </a:r>
          </a:p>
          <a:p>
            <a:pPr algn="l" defTabSz="914400" eaLnBrk="1" fontAlgn="auto" hangingPunct="1" indent="0" latinLnBrk="0" lvl="0" marL="0" marR="0" rtl="0">
              <a:lnSpc>
                <a:spcPct val="100000"/>
              </a:lnSpc>
              <a:spcBef>
                <a:spcPts val="400"/>
              </a:spcBef>
              <a:spcAft>
                <a:spcPts val="0"/>
              </a:spcAft>
              <a:buClr>
                <a:srgbClr val="81BB26"/>
              </a:buClr>
              <a:buSzTx/>
              <a:buFont typeface="Arial" panose="020B0604020202020204" pitchFamily="34" charset="0"/>
              <a:buNone/>
            </a:pPr>
            <a:endParaRPr baseline="0" b="0" cap="none" dirty="0" sz="900" i="0" kern="1200" kumimoji="0" lang="en-US" noProof="0" normalizeH="0" spc="0" strike="noStrike" u="none">
              <a:ln>
                <a:noFill/>
              </a:ln>
              <a:solidFill>
                <a:prstClr val="black"/>
              </a:solidFill>
              <a:effectLst/>
              <a:uLnTx/>
              <a:uFillTx/>
              <a:latin typeface="Calibri" panose="020F0502020204030204"/>
              <a:ea typeface="+mn-ea"/>
              <a:cs typeface="Times New Roman" panose="02020603050405020304" pitchFamily="18" charset="0"/>
            </a:endParaRPr>
          </a:p>
          <a:p>
            <a:pPr algn="l" defTabSz="914400" eaLnBrk="1" fontAlgn="auto" hangingPunct="1" indent="0" latinLnBrk="0" lvl="0" marL="0" marR="0" rtl="0">
              <a:lnSpc>
                <a:spcPct val="100000"/>
              </a:lnSpc>
              <a:spcBef>
                <a:spcPts val="400"/>
              </a:spcBef>
              <a:spcAft>
                <a:spcPts val="0"/>
              </a:spcAft>
              <a:buClr>
                <a:srgbClr val="81BB26"/>
              </a:buClr>
              <a:buSzTx/>
              <a:buFont typeface="Arial" panose="020B0604020202020204" pitchFamily="34" charset="0"/>
              <a:buNone/>
            </a:pPr>
            <a:r>
              <a:rPr baseline="0" b="0" cap="none" dirty="0" sz="2400" i="0" kern="1200" kumimoji="0" lang="en-US" noProof="0" normalizeH="0" spc="0" strike="noStrike" u="none">
                <a:ln>
                  <a:noFill/>
                </a:ln>
                <a:solidFill>
                  <a:prstClr val="black"/>
                </a:solidFill>
                <a:effectLst/>
                <a:uLnTx/>
                <a:uFillTx/>
                <a:latin typeface="Calibri" panose="020F0502020204030204"/>
                <a:ea typeface="+mn-ea"/>
                <a:cs typeface="Times New Roman" panose="02020603050405020304" pitchFamily="18" charset="0"/>
              </a:rPr>
              <a:t> ● Medical Experts must be independent, and their report is not meant to present a ‘</a:t>
            </a:r>
            <a:r>
              <a:rPr baseline="0" b="0" cap="none" dirty="0" sz="2400" i="0" kern="1200" kumimoji="0" lang="en-US" noProof="0" normalizeH="0" spc="0" err="1" strike="noStrike" u="none">
                <a:ln>
                  <a:noFill/>
                </a:ln>
                <a:solidFill>
                  <a:prstClr val="black"/>
                </a:solidFill>
                <a:effectLst/>
                <a:uLnTx/>
                <a:uFillTx/>
                <a:latin typeface="Calibri" panose="020F0502020204030204"/>
                <a:ea typeface="+mn-ea"/>
                <a:cs typeface="Times New Roman" panose="02020603050405020304" pitchFamily="18" charset="0"/>
              </a:rPr>
              <a:t>favourable</a:t>
            </a:r>
            <a:r>
              <a:rPr baseline="0" b="0" cap="none" dirty="0" sz="2400" i="0" kern="1200" kumimoji="0" lang="en-US" noProof="0" normalizeH="0" spc="0" strike="noStrike" u="none">
                <a:ln>
                  <a:noFill/>
                </a:ln>
                <a:solidFill>
                  <a:prstClr val="black"/>
                </a:solidFill>
                <a:effectLst/>
                <a:uLnTx/>
                <a:uFillTx/>
                <a:latin typeface="Calibri" panose="020F0502020204030204"/>
                <a:ea typeface="+mn-ea"/>
                <a:cs typeface="Times New Roman" panose="02020603050405020304" pitchFamily="18" charset="0"/>
              </a:rPr>
              <a:t>’ report from the instructing party</a:t>
            </a:r>
          </a:p>
          <a:p>
            <a:pPr algn="l" defTabSz="914400" eaLnBrk="1" fontAlgn="auto" hangingPunct="1" indent="0" latinLnBrk="0" lvl="0" marL="0" marR="0" rtl="0">
              <a:lnSpc>
                <a:spcPct val="100000"/>
              </a:lnSpc>
              <a:spcBef>
                <a:spcPts val="400"/>
              </a:spcBef>
              <a:spcAft>
                <a:spcPts val="0"/>
              </a:spcAft>
              <a:buClr>
                <a:srgbClr val="81BB26"/>
              </a:buClr>
              <a:buSzTx/>
              <a:buFont typeface="Arial" panose="020B0604020202020204" pitchFamily="34" charset="0"/>
              <a:buNone/>
            </a:pPr>
            <a:endParaRPr baseline="0" b="0" cap="none" dirty="0" sz="900" i="0" kern="1200" kumimoji="0" lang="en-US" noProof="0" normalizeH="0" spc="0" strike="noStrike" u="none">
              <a:ln>
                <a:noFill/>
              </a:ln>
              <a:solidFill>
                <a:prstClr val="black"/>
              </a:solidFill>
              <a:effectLst/>
              <a:uLnTx/>
              <a:uFillTx/>
              <a:latin typeface="Calibri" panose="020F0502020204030204"/>
              <a:ea typeface="+mn-ea"/>
              <a:cs typeface="Times New Roman" panose="02020603050405020304" pitchFamily="18" charset="0"/>
            </a:endParaRPr>
          </a:p>
          <a:p>
            <a:pPr algn="l" defTabSz="914400" eaLnBrk="1" fontAlgn="auto" hangingPunct="1" indent="0" latinLnBrk="0" lvl="0" marL="0" marR="0" rtl="0">
              <a:lnSpc>
                <a:spcPct val="100000"/>
              </a:lnSpc>
              <a:spcBef>
                <a:spcPts val="400"/>
              </a:spcBef>
              <a:spcAft>
                <a:spcPts val="0"/>
              </a:spcAft>
              <a:buClr>
                <a:srgbClr val="81BB26"/>
              </a:buClr>
              <a:buSzTx/>
              <a:buFont typeface="Arial" panose="020B0604020202020204" pitchFamily="34" charset="0"/>
              <a:buNone/>
            </a:pPr>
            <a:r>
              <a:rPr baseline="0" b="0" cap="none" dirty="0" sz="2400" i="0" kern="1200" kumimoji="0" lang="en-US" noProof="0" normalizeH="0" spc="0" strike="noStrike" u="none">
                <a:ln>
                  <a:noFill/>
                </a:ln>
                <a:solidFill>
                  <a:prstClr val="black"/>
                </a:solidFill>
                <a:effectLst/>
                <a:uLnTx/>
                <a:uFillTx/>
                <a:latin typeface="Calibri" panose="020F0502020204030204"/>
                <a:ea typeface="+mn-ea"/>
                <a:cs typeface="Times New Roman" panose="02020603050405020304" pitchFamily="18" charset="0"/>
              </a:rPr>
              <a:t> ● The role of the </a:t>
            </a:r>
            <a:r>
              <a:rPr baseline="0" b="1" cap="none" dirty="0" sz="2400" i="0" kern="1200" kumimoji="0" lang="en-US" noProof="0" normalizeH="0" spc="0" strike="noStrike" u="none">
                <a:ln>
                  <a:noFill/>
                </a:ln>
                <a:solidFill>
                  <a:prstClr val="black"/>
                </a:solidFill>
                <a:effectLst/>
                <a:uLnTx/>
                <a:uFillTx/>
                <a:latin typeface="Calibri" panose="020F0502020204030204"/>
                <a:ea typeface="+mn-ea"/>
                <a:cs typeface="Times New Roman" panose="02020603050405020304" pitchFamily="18" charset="0"/>
              </a:rPr>
              <a:t>Consumer Council </a:t>
            </a:r>
            <a:r>
              <a:rPr baseline="0" b="0" cap="none" dirty="0" sz="2400" i="0" kern="1200" kumimoji="0" lang="en-US" noProof="0" normalizeH="0" spc="0" strike="noStrike" u="none">
                <a:ln>
                  <a:noFill/>
                </a:ln>
                <a:solidFill>
                  <a:prstClr val="black"/>
                </a:solidFill>
                <a:effectLst/>
                <a:uLnTx/>
                <a:uFillTx/>
                <a:latin typeface="Calibri" panose="020F0502020204030204"/>
                <a:ea typeface="+mn-ea"/>
                <a:cs typeface="Times New Roman" panose="02020603050405020304" pitchFamily="18" charset="0"/>
              </a:rPr>
              <a:t>in these matters remain unclear</a:t>
            </a:r>
          </a:p>
          <a:p>
            <a:endParaRPr dirty="0" lang="en-GB"/>
          </a:p>
        </p:txBody>
      </p:sp>
      <p:sp>
        <p:nvSpPr>
          <p:cNvPr id="1048668"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211"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212"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34" name=""/>
        <p:cNvGrpSpPr/>
        <p:nvPr/>
      </p:nvGrpSpPr>
      <p:grpSpPr>
        <a:xfrm>
          <a:off x="0" y="0"/>
          <a:ext cx="0" cy="0"/>
          <a:chOff x="0" y="0"/>
          <a:chExt cx="0" cy="0"/>
        </a:xfrm>
      </p:grpSpPr>
      <p:sp>
        <p:nvSpPr>
          <p:cNvPr id="1048669" name="Title 8"/>
          <p:cNvSpPr>
            <a:spLocks noGrp="1"/>
          </p:cNvSpPr>
          <p:nvPr>
            <p:ph type="title"/>
          </p:nvPr>
        </p:nvSpPr>
        <p:spPr>
          <a:xfrm>
            <a:off x="1131531" y="312576"/>
            <a:ext cx="9707608" cy="618637"/>
          </a:xfrm>
        </p:spPr>
        <p:txBody>
          <a:bodyPr>
            <a:normAutofit/>
          </a:bodyPr>
          <a:p>
            <a:pPr algn="ctr"/>
            <a:r>
              <a:rPr b="1" dirty="0" lang="en-GB">
                <a:solidFill>
                  <a:srgbClr val="6600CC"/>
                </a:solidFill>
              </a:rPr>
              <a:t>Medical Liability and the Law</a:t>
            </a:r>
          </a:p>
        </p:txBody>
      </p:sp>
      <p:sp>
        <p:nvSpPr>
          <p:cNvPr id="1048670" name="Content Placeholder 9"/>
          <p:cNvSpPr>
            <a:spLocks noGrp="1"/>
          </p:cNvSpPr>
          <p:nvPr>
            <p:ph idx="1"/>
          </p:nvPr>
        </p:nvSpPr>
        <p:spPr>
          <a:xfrm>
            <a:off x="838199" y="1091682"/>
            <a:ext cx="11164077" cy="5682342"/>
          </a:xfrm>
        </p:spPr>
        <p:txBody>
          <a:bodyPr>
            <a:normAutofit/>
          </a:bodyPr>
          <a:p>
            <a:pPr algn="ctr" indent="0" marL="0">
              <a:buNone/>
            </a:pPr>
            <a:r>
              <a:rPr b="1" dirty="0" sz="3000" lang="en-GB">
                <a:solidFill>
                  <a:srgbClr val="C00000"/>
                </a:solidFill>
              </a:rPr>
              <a:t>Law of Tort</a:t>
            </a:r>
          </a:p>
          <a:p>
            <a:pPr algn="ctr" indent="0" marL="0">
              <a:buNone/>
            </a:pPr>
            <a:r>
              <a:rPr b="1" dirty="0" lang="en-GB"/>
              <a:t>Claimant must prove on the balance of probabilities </a:t>
            </a:r>
          </a:p>
          <a:p>
            <a:pPr algn="ctr" indent="0" marL="0">
              <a:buNone/>
            </a:pPr>
            <a:r>
              <a:rPr b="1" dirty="0" lang="en-GB">
                <a:solidFill>
                  <a:srgbClr val="0000FF"/>
                </a:solidFill>
              </a:rPr>
              <a:t>Three elements in the tort of negligence</a:t>
            </a:r>
          </a:p>
          <a:p>
            <a:pPr indent="0" marL="0">
              <a:buNone/>
            </a:pPr>
            <a:r>
              <a:rPr dirty="0" lang="en-GB"/>
              <a:t> 1.  </a:t>
            </a:r>
            <a:r>
              <a:rPr b="1" dirty="0" lang="en-GB">
                <a:solidFill>
                  <a:srgbClr val="C00000"/>
                </a:solidFill>
              </a:rPr>
              <a:t>A Duty of Care </a:t>
            </a:r>
          </a:p>
          <a:p>
            <a:pPr indent="0" marL="0">
              <a:buNone/>
            </a:pPr>
            <a:r>
              <a:rPr dirty="0" lang="en-GB"/>
              <a:t>Duty of Care starts when the patient sees the practitioner</a:t>
            </a:r>
          </a:p>
          <a:p>
            <a:pPr indent="0" marL="0">
              <a:buNone/>
            </a:pPr>
            <a:endParaRPr dirty="0" lang="en-GB"/>
          </a:p>
          <a:p>
            <a:pPr indent="0" marL="0">
              <a:buNone/>
            </a:pPr>
            <a:r>
              <a:rPr dirty="0" lang="en-GB"/>
              <a:t>2. </a:t>
            </a:r>
            <a:r>
              <a:rPr b="1" dirty="0" lang="en-GB">
                <a:solidFill>
                  <a:srgbClr val="C00000"/>
                </a:solidFill>
              </a:rPr>
              <a:t>Breach of the Duty of Care </a:t>
            </a:r>
          </a:p>
          <a:p>
            <a:pPr algn="just" indent="0" marL="0">
              <a:buNone/>
            </a:pPr>
            <a:r>
              <a:rPr dirty="0" lang="en-GB"/>
              <a:t>The medical reports prepared for the Courts by the Claimant’s and or  Defendant’s, point to aspects of the management that was a breach of the standard of care or otherwise</a:t>
            </a:r>
          </a:p>
          <a:p>
            <a:pPr indent="0" marL="0">
              <a:buNone/>
            </a:pPr>
            <a:endParaRPr dirty="0" lang="en-GB"/>
          </a:p>
          <a:p>
            <a:pPr indent="0" marL="0">
              <a:buNone/>
            </a:pPr>
            <a:r>
              <a:rPr dirty="0" lang="en-GB"/>
              <a:t>The Courts decide on the weight of the evidence of the reports</a:t>
            </a:r>
          </a:p>
          <a:p>
            <a:endParaRPr dirty="0" lang="en-GB"/>
          </a:p>
          <a:p>
            <a:pPr indent="0" marL="0">
              <a:buNone/>
            </a:pPr>
            <a:r>
              <a:rPr dirty="0" lang="en-GB"/>
              <a:t>3. </a:t>
            </a:r>
            <a:r>
              <a:rPr b="1" dirty="0" lang="en-GB">
                <a:solidFill>
                  <a:srgbClr val="C00000"/>
                </a:solidFill>
              </a:rPr>
              <a:t>Causation</a:t>
            </a:r>
          </a:p>
          <a:p>
            <a:pPr indent="0" marL="0">
              <a:buNone/>
            </a:pPr>
            <a:r>
              <a:rPr dirty="0" lang="en-GB"/>
              <a:t>The evidence shows that the damage experienced was as a result of the breach of the Standard of Care </a:t>
            </a:r>
          </a:p>
          <a:p>
            <a:endParaRPr dirty="0" lang="en-GB"/>
          </a:p>
        </p:txBody>
      </p:sp>
      <p:sp>
        <p:nvSpPr>
          <p:cNvPr id="1048671"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213"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214"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35" name=""/>
        <p:cNvGrpSpPr/>
        <p:nvPr/>
      </p:nvGrpSpPr>
      <p:grpSpPr>
        <a:xfrm>
          <a:off x="0" y="0"/>
          <a:ext cx="0" cy="0"/>
          <a:chOff x="0" y="0"/>
          <a:chExt cx="0" cy="0"/>
        </a:xfrm>
      </p:grpSpPr>
      <p:sp>
        <p:nvSpPr>
          <p:cNvPr id="1048672" name="Title 8"/>
          <p:cNvSpPr>
            <a:spLocks noGrp="1"/>
          </p:cNvSpPr>
          <p:nvPr>
            <p:ph type="title"/>
          </p:nvPr>
        </p:nvSpPr>
        <p:spPr>
          <a:xfrm>
            <a:off x="1131531" y="312576"/>
            <a:ext cx="9707608" cy="618637"/>
          </a:xfrm>
        </p:spPr>
        <p:txBody>
          <a:bodyPr>
            <a:normAutofit/>
          </a:bodyPr>
          <a:p>
            <a:pPr algn="ctr"/>
            <a:r>
              <a:rPr b="1" dirty="0" lang="en-GB">
                <a:solidFill>
                  <a:srgbClr val="6600CC"/>
                </a:solidFill>
              </a:rPr>
              <a:t>Medical Liability and the Law</a:t>
            </a:r>
          </a:p>
        </p:txBody>
      </p:sp>
      <p:sp>
        <p:nvSpPr>
          <p:cNvPr id="1048673" name="Content Placeholder 9"/>
          <p:cNvSpPr>
            <a:spLocks noGrp="1"/>
          </p:cNvSpPr>
          <p:nvPr>
            <p:ph idx="1"/>
          </p:nvPr>
        </p:nvSpPr>
        <p:spPr>
          <a:xfrm>
            <a:off x="190501" y="1091682"/>
            <a:ext cx="11811776" cy="5682342"/>
          </a:xfrm>
        </p:spPr>
        <p:txBody>
          <a:bodyPr>
            <a:normAutofit/>
          </a:bodyPr>
          <a:p>
            <a:pPr algn="ctr" indent="0" marL="0">
              <a:buNone/>
            </a:pPr>
            <a:r>
              <a:rPr altLang="en-US" baseline="0" b="1" cap="none" dirty="0" sz="2800" i="0" kern="1200" kumimoji="0" lang="en-GB" noProof="0" normalizeH="0" spc="0" strike="noStrike" u="none">
                <a:ln>
                  <a:noFill/>
                </a:ln>
                <a:solidFill>
                  <a:srgbClr val="C00000"/>
                </a:solidFill>
                <a:effectLst/>
                <a:uLnTx/>
                <a:uFillTx/>
                <a:latin typeface="+mn-lt"/>
                <a:cs typeface="Times New Roman" panose="02020603050405020304" pitchFamily="18" charset="0"/>
              </a:rPr>
              <a:t>Liability and Costs</a:t>
            </a:r>
          </a:p>
          <a:p>
            <a:pPr algn="ctr" indent="0" marL="0">
              <a:buNone/>
            </a:pPr>
            <a:endParaRPr altLang="en-US" baseline="0" b="1" cap="none" dirty="0" sz="1000" i="0" kern="1200" kumimoji="0" lang="en-GB" noProof="0" normalizeH="0" spc="0" strike="noStrike" u="none">
              <a:ln>
                <a:noFill/>
              </a:ln>
              <a:solidFill>
                <a:srgbClr val="C00000"/>
              </a:solidFill>
              <a:effectLst/>
              <a:uLnTx/>
              <a:uFillTx/>
              <a:latin typeface="+mn-lt"/>
              <a:cs typeface="Times New Roman" panose="02020603050405020304" pitchFamily="18" charset="0"/>
            </a:endParaRPr>
          </a:p>
          <a:p>
            <a:r>
              <a:rPr altLang="en-US" baseline="0" cap="none" dirty="0" sz="2800" i="0" kern="1200" kumimoji="0" lang="en-GB" noProof="0" normalizeH="0" spc="0" strike="noStrike" u="none">
                <a:ln>
                  <a:noFill/>
                </a:ln>
                <a:solidFill>
                  <a:prstClr val="black"/>
                </a:solidFill>
                <a:effectLst/>
                <a:uLnTx/>
                <a:uFillTx/>
                <a:latin typeface="+mn-lt"/>
                <a:cs typeface="Times New Roman" panose="02020603050405020304" pitchFamily="18" charset="0"/>
              </a:rPr>
              <a:t>Determined by the Courts, making references to Case Laws or establishing new approaches</a:t>
            </a:r>
          </a:p>
          <a:p>
            <a:endParaRPr altLang="en-US" dirty="0" lang="en-GB">
              <a:solidFill>
                <a:prstClr val="black"/>
              </a:solidFill>
              <a:cs typeface="Times New Roman" panose="02020603050405020304" pitchFamily="18" charset="0"/>
            </a:endParaRPr>
          </a:p>
          <a:p>
            <a:pPr indent="0" marL="0">
              <a:buNone/>
            </a:pPr>
            <a:r>
              <a:rPr altLang="en-US" b="1" dirty="0" sz="2800" lang="en-GB">
                <a:solidFill>
                  <a:srgbClr val="C00000"/>
                </a:solidFill>
                <a:latin typeface="+mn-lt"/>
                <a:cs typeface="Times New Roman" panose="02020603050405020304" pitchFamily="18" charset="0"/>
              </a:rPr>
              <a:t>Awards in the UK</a:t>
            </a:r>
          </a:p>
          <a:p>
            <a:r>
              <a:rPr dirty="0" lang="en-GB"/>
              <a:t>The total annual cost of NHS litigation was £3.6 billion in 2018/2019</a:t>
            </a:r>
          </a:p>
          <a:p>
            <a:r>
              <a:rPr altLang="en-US" dirty="0" sz="2800" lang="en-GB">
                <a:latin typeface="+mn-lt"/>
                <a:cs typeface="Times New Roman" panose="02020603050405020304" pitchFamily="18" charset="0"/>
              </a:rPr>
              <a:t>Average costs per claim is £2.6 million </a:t>
            </a:r>
            <a:r>
              <a:rPr altLang="en-US" dirty="0" sz="2800" lang="en-GB">
                <a:solidFill>
                  <a:srgbClr val="0000FF"/>
                </a:solidFill>
                <a:latin typeface="+mn-lt"/>
                <a:cs typeface="Times New Roman" panose="02020603050405020304" pitchFamily="18" charset="0"/>
              </a:rPr>
              <a:t>(</a:t>
            </a:r>
            <a:r>
              <a:rPr altLang="en-US" b="1" dirty="0" sz="2800" lang="en-GB">
                <a:solidFill>
                  <a:srgbClr val="0000FF"/>
                </a:solidFill>
                <a:latin typeface="+mn-lt"/>
                <a:cs typeface="Times New Roman" panose="02020603050405020304" pitchFamily="18" charset="0"/>
              </a:rPr>
              <a:t>Naira 2.6 Billion</a:t>
            </a:r>
            <a:r>
              <a:rPr altLang="en-US" dirty="0" sz="2800" lang="en-GB">
                <a:solidFill>
                  <a:srgbClr val="0000FF"/>
                </a:solidFill>
                <a:latin typeface="+mn-lt"/>
                <a:cs typeface="Times New Roman" panose="02020603050405020304" pitchFamily="18" charset="0"/>
              </a:rPr>
              <a:t>)</a:t>
            </a:r>
          </a:p>
          <a:p>
            <a:r>
              <a:rPr dirty="0" lang="en-GB"/>
              <a:t>Damages make up the greatest proportion of costs £1.5 billion</a:t>
            </a:r>
          </a:p>
          <a:p>
            <a:r>
              <a:rPr dirty="0" lang="en-GB"/>
              <a:t>Surgical specialties have the greatest number of claims annually with </a:t>
            </a:r>
            <a:r>
              <a:rPr b="1" dirty="0" lang="en-GB"/>
              <a:t>Obstetrics </a:t>
            </a:r>
            <a:r>
              <a:rPr dirty="0" lang="en-GB"/>
              <a:t>having the greatest total litigation, </a:t>
            </a:r>
            <a:r>
              <a:rPr b="1" dirty="0" lang="en-GB"/>
              <a:t>£1.9 billion</a:t>
            </a:r>
          </a:p>
        </p:txBody>
      </p:sp>
      <p:sp>
        <p:nvSpPr>
          <p:cNvPr id="1048674"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215"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216"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36" name=""/>
        <p:cNvGrpSpPr/>
        <p:nvPr/>
      </p:nvGrpSpPr>
      <p:grpSpPr>
        <a:xfrm>
          <a:off x="0" y="0"/>
          <a:ext cx="0" cy="0"/>
          <a:chOff x="0" y="0"/>
          <a:chExt cx="0" cy="0"/>
        </a:xfrm>
      </p:grpSpPr>
      <p:sp>
        <p:nvSpPr>
          <p:cNvPr id="1048675" name="Title 8"/>
          <p:cNvSpPr>
            <a:spLocks noGrp="1"/>
          </p:cNvSpPr>
          <p:nvPr>
            <p:ph type="title"/>
          </p:nvPr>
        </p:nvSpPr>
        <p:spPr>
          <a:xfrm>
            <a:off x="1131531" y="312576"/>
            <a:ext cx="9707608" cy="618637"/>
          </a:xfrm>
        </p:spPr>
        <p:txBody>
          <a:bodyPr>
            <a:normAutofit/>
          </a:bodyPr>
          <a:p>
            <a:pPr algn="ctr"/>
            <a:r>
              <a:rPr b="1" dirty="0" lang="en-GB">
                <a:solidFill>
                  <a:srgbClr val="6600CC"/>
                </a:solidFill>
              </a:rPr>
              <a:t>Medical Liability and the Law</a:t>
            </a:r>
          </a:p>
        </p:txBody>
      </p:sp>
      <p:sp>
        <p:nvSpPr>
          <p:cNvPr id="1048676" name="Content Placeholder 9"/>
          <p:cNvSpPr>
            <a:spLocks noGrp="1"/>
          </p:cNvSpPr>
          <p:nvPr>
            <p:ph idx="1"/>
          </p:nvPr>
        </p:nvSpPr>
        <p:spPr>
          <a:xfrm>
            <a:off x="838200" y="1091682"/>
            <a:ext cx="10515600" cy="5682342"/>
          </a:xfrm>
        </p:spPr>
        <p:txBody>
          <a:bodyPr>
            <a:normAutofit lnSpcReduction="10000"/>
          </a:bodyPr>
          <a:p>
            <a:pPr indent="0" marL="0">
              <a:buNone/>
            </a:pPr>
            <a:r>
              <a:rPr b="1" dirty="0" lang="en-GB">
                <a:solidFill>
                  <a:srgbClr val="C00000"/>
                </a:solidFill>
              </a:rPr>
              <a:t>Elements of Medical Malpractice</a:t>
            </a:r>
          </a:p>
          <a:p>
            <a:r>
              <a:rPr dirty="0" lang="en-GB"/>
              <a:t>Medical malpractice is a subset of medical liability and occurs when a healthcare professional breaches their duty of care towards a patient, resulting in harm or injury. </a:t>
            </a:r>
          </a:p>
          <a:p>
            <a:endParaRPr dirty="0" sz="1200" lang="en-GB"/>
          </a:p>
          <a:p>
            <a:r>
              <a:rPr dirty="0" lang="en-GB"/>
              <a:t>To prove medical malpractice, four elements must be established</a:t>
            </a:r>
          </a:p>
          <a:p>
            <a:pPr lvl="1"/>
            <a:r>
              <a:rPr dirty="0" lang="en-GB"/>
              <a:t>duty of care</a:t>
            </a:r>
          </a:p>
          <a:p>
            <a:pPr lvl="1"/>
            <a:r>
              <a:rPr dirty="0" lang="en-GB"/>
              <a:t>breach of duty</a:t>
            </a:r>
          </a:p>
          <a:p>
            <a:pPr lvl="1"/>
            <a:r>
              <a:rPr dirty="0" lang="en-GB"/>
              <a:t>causation</a:t>
            </a:r>
          </a:p>
          <a:p>
            <a:pPr lvl="1"/>
            <a:r>
              <a:rPr dirty="0" lang="en-GB"/>
              <a:t>damages</a:t>
            </a:r>
          </a:p>
          <a:p>
            <a:pPr indent="0" marL="0">
              <a:buNone/>
            </a:pPr>
            <a:r>
              <a:rPr b="1" dirty="0" lang="en-GB">
                <a:solidFill>
                  <a:srgbClr val="0000FF"/>
                </a:solidFill>
              </a:rPr>
              <a:t>Example</a:t>
            </a:r>
          </a:p>
          <a:p>
            <a:r>
              <a:rPr dirty="0" lang="en-GB"/>
              <a:t>In a case where a doctor fails to diagnose a patient's condition timely, resulting in a </a:t>
            </a:r>
            <a:r>
              <a:rPr dirty="0" lang="en-GB" u="sng"/>
              <a:t>worsened prognosis</a:t>
            </a:r>
            <a:r>
              <a:rPr dirty="0" lang="en-GB"/>
              <a:t>, the physician may be found liable for breaching their duty of care.</a:t>
            </a:r>
          </a:p>
          <a:p>
            <a:endParaRPr dirty="0" lang="en-GB"/>
          </a:p>
        </p:txBody>
      </p:sp>
      <p:sp>
        <p:nvSpPr>
          <p:cNvPr id="1048677"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217"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218"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8678" name="Title 8"/>
          <p:cNvSpPr>
            <a:spLocks noGrp="1"/>
          </p:cNvSpPr>
          <p:nvPr>
            <p:ph type="title"/>
          </p:nvPr>
        </p:nvSpPr>
        <p:spPr>
          <a:xfrm>
            <a:off x="1131531" y="312576"/>
            <a:ext cx="9707608" cy="618637"/>
          </a:xfrm>
        </p:spPr>
        <p:txBody>
          <a:bodyPr>
            <a:normAutofit/>
          </a:bodyPr>
          <a:p>
            <a:pPr algn="ctr"/>
            <a:r>
              <a:rPr b="1" dirty="0" lang="en-GB">
                <a:solidFill>
                  <a:srgbClr val="6600CC"/>
                </a:solidFill>
              </a:rPr>
              <a:t>Medical Liability and the Law</a:t>
            </a:r>
          </a:p>
        </p:txBody>
      </p:sp>
      <p:sp>
        <p:nvSpPr>
          <p:cNvPr id="1048679" name="Content Placeholder 9"/>
          <p:cNvSpPr>
            <a:spLocks noGrp="1"/>
          </p:cNvSpPr>
          <p:nvPr>
            <p:ph idx="1"/>
          </p:nvPr>
        </p:nvSpPr>
        <p:spPr>
          <a:xfrm>
            <a:off x="838200" y="1091682"/>
            <a:ext cx="10515600" cy="5682342"/>
          </a:xfrm>
        </p:spPr>
        <p:txBody>
          <a:bodyPr>
            <a:normAutofit lnSpcReduction="10000"/>
          </a:bodyPr>
          <a:p>
            <a:pPr indent="0" marL="0">
              <a:buNone/>
            </a:pPr>
            <a:r>
              <a:rPr b="1" dirty="0" lang="en-GB">
                <a:solidFill>
                  <a:srgbClr val="C00000"/>
                </a:solidFill>
              </a:rPr>
              <a:t>Legal Standards of Care</a:t>
            </a:r>
          </a:p>
          <a:p>
            <a:r>
              <a:rPr dirty="0" lang="en-GB"/>
              <a:t>The legal concept of the "standard of care" plays a crucial role in medical liability cases. It refers to the level of care and skill that a reasonably prudent healthcare professional in the same specialty would provide under similar circumstances. </a:t>
            </a:r>
          </a:p>
          <a:p>
            <a:pPr indent="0" marL="0">
              <a:buNone/>
            </a:pPr>
            <a:endParaRPr b="1" dirty="0" lang="en-GB"/>
          </a:p>
          <a:p>
            <a:pPr indent="0" marL="0">
              <a:buNone/>
            </a:pPr>
            <a:r>
              <a:rPr b="1" dirty="0" lang="en-GB"/>
              <a:t>Courts rely on expert testimony to determine the applicable standard of care.</a:t>
            </a:r>
          </a:p>
          <a:p>
            <a:endParaRPr dirty="0" lang="en-GB"/>
          </a:p>
          <a:p>
            <a:pPr indent="0" marL="0">
              <a:buNone/>
            </a:pPr>
            <a:r>
              <a:rPr b="1" dirty="0" lang="en-GB">
                <a:solidFill>
                  <a:srgbClr val="0000FF"/>
                </a:solidFill>
              </a:rPr>
              <a:t>Example</a:t>
            </a:r>
          </a:p>
          <a:p>
            <a:r>
              <a:rPr dirty="0" lang="en-GB"/>
              <a:t>If a patient sues a haematologist for administering the wrong blood type during a transfusion, the court will consider the testimony of other haematologists to establish the standard of care in that particular situation.</a:t>
            </a:r>
          </a:p>
          <a:p>
            <a:endParaRPr dirty="0" lang="en-GB"/>
          </a:p>
        </p:txBody>
      </p:sp>
      <p:sp>
        <p:nvSpPr>
          <p:cNvPr id="1048680"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219"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220"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38" name=""/>
        <p:cNvGrpSpPr/>
        <p:nvPr/>
      </p:nvGrpSpPr>
      <p:grpSpPr>
        <a:xfrm>
          <a:off x="0" y="0"/>
          <a:ext cx="0" cy="0"/>
          <a:chOff x="0" y="0"/>
          <a:chExt cx="0" cy="0"/>
        </a:xfrm>
      </p:grpSpPr>
      <p:sp>
        <p:nvSpPr>
          <p:cNvPr id="1048681" name="Title 8"/>
          <p:cNvSpPr>
            <a:spLocks noGrp="1"/>
          </p:cNvSpPr>
          <p:nvPr>
            <p:ph type="title"/>
          </p:nvPr>
        </p:nvSpPr>
        <p:spPr>
          <a:xfrm>
            <a:off x="1131531" y="312576"/>
            <a:ext cx="9707608" cy="618637"/>
          </a:xfrm>
        </p:spPr>
        <p:txBody>
          <a:bodyPr>
            <a:normAutofit/>
          </a:bodyPr>
          <a:p>
            <a:pPr algn="ctr"/>
            <a:r>
              <a:rPr b="1" dirty="0" lang="en-GB">
                <a:solidFill>
                  <a:srgbClr val="6600CC"/>
                </a:solidFill>
              </a:rPr>
              <a:t>Medical Liability and the Law</a:t>
            </a:r>
          </a:p>
        </p:txBody>
      </p:sp>
      <p:sp>
        <p:nvSpPr>
          <p:cNvPr id="1048682" name="Content Placeholder 9"/>
          <p:cNvSpPr>
            <a:spLocks noGrp="1"/>
          </p:cNvSpPr>
          <p:nvPr>
            <p:ph idx="1"/>
          </p:nvPr>
        </p:nvSpPr>
        <p:spPr>
          <a:xfrm>
            <a:off x="838200" y="1091682"/>
            <a:ext cx="10515600" cy="5682342"/>
          </a:xfrm>
        </p:spPr>
        <p:txBody>
          <a:bodyPr/>
          <a:p>
            <a:pPr algn="ctr" defTabSz="914400" eaLnBrk="1" fontAlgn="auto" hangingPunct="1" indent="0" latinLnBrk="0" lvl="0" marL="0" marR="0" rtl="0">
              <a:lnSpc>
                <a:spcPct val="100000"/>
              </a:lnSpc>
              <a:spcBef>
                <a:spcPts val="400"/>
              </a:spcBef>
              <a:spcAft>
                <a:spcPts val="600"/>
              </a:spcAft>
              <a:buClr>
                <a:srgbClr val="81BB26"/>
              </a:buClr>
              <a:buSzTx/>
              <a:buFont typeface="Arial" panose="020B0604020202020204" pitchFamily="34" charset="0"/>
              <a:buNone/>
            </a:pPr>
            <a:r>
              <a:rPr altLang="en-US" baseline="0" b="1" cap="none" dirty="0" sz="2800" i="0" kern="1200" kumimoji="0" lang="en-GB" noProof="0" normalizeH="0" spc="0" strike="noStrike" u="none">
                <a:ln>
                  <a:noFill/>
                </a:ln>
                <a:solidFill>
                  <a:srgbClr val="0000FF"/>
                </a:solidFill>
                <a:effectLst/>
                <a:uLnTx/>
                <a:uFillTx/>
                <a:latin typeface="Calibri" panose="020F0502020204030204" pitchFamily="34" charset="0"/>
                <a:ea typeface="+mn-ea"/>
                <a:cs typeface="Calibri" panose="020F0502020204030204" pitchFamily="34" charset="0"/>
              </a:rPr>
              <a:t>Law of Tort – what is the standard of care?</a:t>
            </a:r>
          </a:p>
          <a:p>
            <a:pPr algn="l" defTabSz="914400" eaLnBrk="1" fontAlgn="auto" hangingPunct="1" indent="0" latinLnBrk="0" lvl="0" marL="0" marR="0" rtl="0">
              <a:lnSpc>
                <a:spcPct val="100000"/>
              </a:lnSpc>
              <a:spcBef>
                <a:spcPts val="400"/>
              </a:spcBef>
              <a:spcAft>
                <a:spcPts val="600"/>
              </a:spcAft>
              <a:buClr>
                <a:srgbClr val="81BB26"/>
              </a:buClr>
              <a:buSzTx/>
              <a:buFont typeface="Arial" panose="020B0604020202020204" pitchFamily="34" charset="0"/>
              <a:buNone/>
            </a:pPr>
            <a:r>
              <a:rPr altLang="en-US" baseline="0" b="1" cap="none" dirty="0" sz="2400" i="0" kern="1200" kumimoji="0" lang="hy-AM" noProof="0" normalizeH="0" spc="0" strike="noStrike" u="none">
                <a:ln>
                  <a:noFill/>
                </a:ln>
                <a:solidFill>
                  <a:prstClr val="black"/>
                </a:solidFill>
                <a:effectLst/>
                <a:uLnTx/>
                <a:uFillTx/>
                <a:latin typeface="Arial" panose="020B0604020202020204" pitchFamily="34" charset="0"/>
                <a:ea typeface="+mn-ea"/>
                <a:cs typeface="Arial" panose="020B0604020202020204" pitchFamily="34" charset="0"/>
              </a:rPr>
              <a:t>֍ </a:t>
            </a:r>
            <a:r>
              <a:rPr altLang="en-US" baseline="0" b="1" cap="none" dirty="0" sz="2400" i="0" kern="1200" kumimoji="0" lang="en-GB" noProof="0" normalizeH="0" spc="0" strike="noStrike" u="none">
                <a:ln>
                  <a:noFill/>
                </a:ln>
                <a:solidFill>
                  <a:prstClr val="black"/>
                </a:solidFill>
                <a:effectLst/>
                <a:uLnTx/>
                <a:uFillTx/>
                <a:latin typeface="Arial" panose="020B0604020202020204" pitchFamily="34" charset="0"/>
                <a:ea typeface="+mn-ea"/>
                <a:cs typeface="Arial" panose="020B0604020202020204" pitchFamily="34" charset="0"/>
              </a:rPr>
              <a:t>Standard of Care  - In </a:t>
            </a:r>
            <a:r>
              <a:rPr altLang="en-US" baseline="0" b="1" cap="none" dirty="0" sz="2400" i="1" kern="1200" kumimoji="0" lang="en-GB" noProof="0" normalizeH="0" spc="0" strike="noStrike" u="none">
                <a:ln>
                  <a:noFill/>
                </a:ln>
                <a:solidFill>
                  <a:prstClr val="black"/>
                </a:solidFill>
                <a:effectLst/>
                <a:uLnTx/>
                <a:uFillTx/>
                <a:latin typeface="Times New Roman" panose="02020603050405020304" pitchFamily="18" charset="0"/>
                <a:ea typeface="+mn-ea"/>
                <a:cs typeface="Times New Roman" panose="02020603050405020304" pitchFamily="18" charset="0"/>
              </a:rPr>
              <a:t>Bolam v </a:t>
            </a:r>
            <a:r>
              <a:rPr altLang="en-US" baseline="0" b="1" cap="none" dirty="0" sz="2400" i="1" kern="1200" kumimoji="0" lang="en-GB" noProof="0" normalizeH="0" spc="0" err="1" strike="noStrike" u="none">
                <a:ln>
                  <a:noFill/>
                </a:ln>
                <a:solidFill>
                  <a:prstClr val="black"/>
                </a:solidFill>
                <a:effectLst/>
                <a:uLnTx/>
                <a:uFillTx/>
                <a:latin typeface="Times New Roman" panose="02020603050405020304" pitchFamily="18" charset="0"/>
                <a:ea typeface="+mn-ea"/>
                <a:cs typeface="Times New Roman" panose="02020603050405020304" pitchFamily="18" charset="0"/>
              </a:rPr>
              <a:t>Frien</a:t>
            </a:r>
            <a:r>
              <a:rPr altLang="en-US" baseline="0" b="1" cap="none" dirty="0" sz="2400" i="1" kern="1200" kumimoji="0" lang="en-GB" noProof="0" normalizeH="0" spc="0" strike="noStrike" u="none">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altLang="en-US" baseline="0" b="0" cap="none" dirty="0" sz="2400" i="1" kern="1200" kumimoji="0" lang="en-GB" noProof="0" normalizeH="0" spc="0" strike="noStrike" u="none">
                <a:ln>
                  <a:noFill/>
                </a:ln>
                <a:solidFill>
                  <a:prstClr val="black"/>
                </a:solidFill>
                <a:effectLst/>
                <a:uLnTx/>
                <a:uFillTx/>
                <a:latin typeface="Times New Roman" panose="02020603050405020304" pitchFamily="18" charset="0"/>
                <a:ea typeface="+mn-ea"/>
                <a:cs typeface="Times New Roman" panose="02020603050405020304" pitchFamily="18" charset="0"/>
              </a:rPr>
              <a:t>H.C.C {1957] 2 All ER 582, </a:t>
            </a:r>
            <a:r>
              <a:rPr altLang="en-US" baseline="0" b="0" cap="none" dirty="0" sz="2400" i="0" kern="1200" kumimoji="0" lang="en-GB" noProof="0" normalizeH="0" spc="0" strike="noStrike" u="none">
                <a:ln>
                  <a:noFill/>
                </a:ln>
                <a:solidFill>
                  <a:prstClr val="black"/>
                </a:solidFill>
                <a:effectLst/>
                <a:uLnTx/>
                <a:uFillTx/>
                <a:latin typeface="Arial" panose="020B0604020202020204" pitchFamily="34" charset="0"/>
                <a:ea typeface="+mn-ea"/>
                <a:cs typeface="Arial" panose="020B0604020202020204" pitchFamily="34" charset="0"/>
              </a:rPr>
              <a:t>McNair J</a:t>
            </a:r>
          </a:p>
          <a:p>
            <a:pPr algn="l" defTabSz="914400" eaLnBrk="1" fontAlgn="auto" hangingPunct="1" indent="0" latinLnBrk="0" lvl="0" marL="0" marR="0" rtl="0">
              <a:lnSpc>
                <a:spcPct val="100000"/>
              </a:lnSpc>
              <a:spcBef>
                <a:spcPts val="400"/>
              </a:spcBef>
              <a:spcAft>
                <a:spcPts val="600"/>
              </a:spcAft>
              <a:buClr>
                <a:srgbClr val="81BB26"/>
              </a:buClr>
              <a:buSzTx/>
              <a:buFont typeface="Arial" panose="020B0604020202020204" pitchFamily="34" charset="0"/>
              <a:buNone/>
            </a:pPr>
            <a:endParaRPr altLang="en-US" baseline="0" b="1" cap="none" dirty="0" sz="900" i="0" kern="1200" kumimoji="0" lang="en-GB" noProof="0" normalizeH="0" spc="0" strike="noStrike" u="none">
              <a:ln>
                <a:noFill/>
              </a:ln>
              <a:solidFill>
                <a:prstClr val="black"/>
              </a:solidFill>
              <a:effectLst/>
              <a:uLnTx/>
              <a:uFillTx/>
              <a:ea typeface="+mn-ea"/>
              <a:cs typeface="Futura" panose="020B0602020204020303" pitchFamily="34" charset="-79"/>
            </a:endParaRPr>
          </a:p>
          <a:p>
            <a:pPr algn="l" defTabSz="914400" eaLnBrk="1" fontAlgn="auto" hangingPunct="1" indent="0" latinLnBrk="0" lvl="0" marL="0" marR="0" rtl="0">
              <a:lnSpc>
                <a:spcPct val="100000"/>
              </a:lnSpc>
              <a:spcBef>
                <a:spcPts val="400"/>
              </a:spcBef>
              <a:spcAft>
                <a:spcPts val="600"/>
              </a:spcAft>
              <a:buClr>
                <a:srgbClr val="81BB26"/>
              </a:buClr>
              <a:buSzTx/>
              <a:buFont typeface="Arial" panose="020B0604020202020204" pitchFamily="34" charset="0"/>
              <a:buNone/>
            </a:pPr>
            <a:r>
              <a:rPr altLang="en-US" baseline="0" b="1" cap="none" dirty="0" sz="2400" i="0" kern="1200" kumimoji="0" lang="en-GB" noProof="0" normalizeH="0" spc="0" strike="noStrike" u="none">
                <a:ln>
                  <a:noFill/>
                </a:ln>
                <a:solidFill>
                  <a:prstClr val="black"/>
                </a:solidFill>
                <a:effectLst/>
                <a:uLnTx/>
                <a:uFillTx/>
                <a:ea typeface="+mn-ea"/>
                <a:cs typeface="Futura" panose="020B0602020204020303" pitchFamily="34" charset="-79"/>
              </a:rPr>
              <a:t>It is an objective test - </a:t>
            </a:r>
            <a:r>
              <a:rPr altLang="en-US" baseline="0" b="0" cap="none" dirty="0" sz="2400" i="1" kern="1200" kumimoji="0" lang="en-GB" noProof="0" normalizeH="0" spc="0" strike="noStrike" u="none">
                <a:ln>
                  <a:noFill/>
                </a:ln>
                <a:solidFill>
                  <a:prstClr val="black"/>
                </a:solidFill>
                <a:effectLst/>
                <a:uLnTx/>
                <a:uFillTx/>
                <a:latin typeface="Times New Roman" panose="02020603050405020304" pitchFamily="18" charset="0"/>
                <a:ea typeface="+mn-ea"/>
                <a:cs typeface="Times New Roman" panose="02020603050405020304" pitchFamily="18" charset="0"/>
              </a:rPr>
              <a:t>it is what a reasonable and responsible group of health carers with similar skills to the defendant would or would not have done</a:t>
            </a:r>
          </a:p>
          <a:p>
            <a:pPr algn="l" defTabSz="914400" eaLnBrk="1" fontAlgn="auto" hangingPunct="1" indent="0" latinLnBrk="0" lvl="0" marL="0" marR="0" rtl="0">
              <a:lnSpc>
                <a:spcPct val="100000"/>
              </a:lnSpc>
              <a:spcBef>
                <a:spcPts val="400"/>
              </a:spcBef>
              <a:spcAft>
                <a:spcPts val="600"/>
              </a:spcAft>
              <a:buClr>
                <a:srgbClr val="81BB26"/>
              </a:buClr>
              <a:buSzTx/>
              <a:buFont typeface="Arial" panose="020B0604020202020204" pitchFamily="34" charset="0"/>
              <a:buNone/>
            </a:pPr>
            <a:r>
              <a:rPr altLang="en-US" baseline="0" b="0" cap="none" dirty="0" sz="2400" i="0" kern="1200" kumimoji="0" lang="en-GB" noProof="0" normalizeH="0" spc="0" strike="noStrike" u="none">
                <a:ln>
                  <a:noFill/>
                </a:ln>
                <a:solidFill>
                  <a:prstClr val="black"/>
                </a:solidFill>
                <a:effectLst/>
                <a:uLnTx/>
                <a:uFillTx/>
                <a:latin typeface="Times New Roman" panose="02020603050405020304" pitchFamily="18" charset="0"/>
                <a:ea typeface="+mn-ea"/>
                <a:cs typeface="Times New Roman" panose="02020603050405020304" pitchFamily="18" charset="0"/>
              </a:rPr>
              <a:t>● Standard of Care can be achieved by</a:t>
            </a:r>
            <a:endParaRPr altLang="en-US" dirty="0" sz="2400" lang="en-GB">
              <a:solidFill>
                <a:prstClr val="black"/>
              </a:solidFill>
              <a:latin typeface="Arial" panose="020B0604020202020204" pitchFamily="34" charset="0"/>
              <a:cs typeface="Arial" panose="020B0604020202020204" pitchFamily="34" charset="0"/>
            </a:endParaRPr>
          </a:p>
          <a:p>
            <a:pPr indent="0" marL="0">
              <a:lnSpc>
                <a:spcPct val="100000"/>
              </a:lnSpc>
              <a:spcBef>
                <a:spcPts val="400"/>
              </a:spcBef>
              <a:spcAft>
                <a:spcPts val="600"/>
              </a:spcAft>
              <a:buClr>
                <a:srgbClr val="81BB26"/>
              </a:buClr>
              <a:buNone/>
            </a:pPr>
            <a:r>
              <a:rPr altLang="en-US" dirty="0" sz="2400" lang="en-GB">
                <a:solidFill>
                  <a:prstClr val="black"/>
                </a:solidFill>
                <a:latin typeface="Times New Roman" panose="02020603050405020304" pitchFamily="18" charset="0"/>
                <a:cs typeface="Times New Roman" panose="02020603050405020304" pitchFamily="18" charset="0"/>
              </a:rPr>
              <a:t>1. </a:t>
            </a:r>
            <a:r>
              <a:rPr altLang="en-US" baseline="0" b="0" cap="none" dirty="0" sz="2400" i="0" kern="1200" kumimoji="0" lang="en-GB" noProof="0" normalizeH="0" spc="0" strike="noStrike" u="none">
                <a:ln>
                  <a:noFill/>
                </a:ln>
                <a:solidFill>
                  <a:prstClr val="black"/>
                </a:solidFill>
                <a:effectLst/>
                <a:uLnTx/>
                <a:uFillTx/>
                <a:latin typeface="Times New Roman" panose="02020603050405020304" pitchFamily="18" charset="0"/>
                <a:ea typeface="+mn-ea"/>
                <a:cs typeface="Times New Roman" panose="02020603050405020304" pitchFamily="18" charset="0"/>
              </a:rPr>
              <a:t>Being professional </a:t>
            </a:r>
          </a:p>
          <a:p>
            <a:pPr indent="0" marL="0">
              <a:lnSpc>
                <a:spcPct val="100000"/>
              </a:lnSpc>
              <a:spcBef>
                <a:spcPts val="400"/>
              </a:spcBef>
              <a:spcAft>
                <a:spcPts val="600"/>
              </a:spcAft>
              <a:buClr>
                <a:srgbClr val="81BB26"/>
              </a:buClr>
              <a:buNone/>
            </a:pPr>
            <a:r>
              <a:rPr altLang="en-US" baseline="0" b="0" cap="none" dirty="0" sz="2400" i="0" kern="1200" kumimoji="0" lang="en-GB" noProof="0" normalizeH="0" spc="0" strike="noStrike" u="none">
                <a:ln>
                  <a:noFill/>
                </a:ln>
                <a:solidFill>
                  <a:prstClr val="black"/>
                </a:solidFill>
                <a:effectLst/>
                <a:uLnTx/>
                <a:uFillTx/>
                <a:latin typeface="Times New Roman" panose="02020603050405020304" pitchFamily="18" charset="0"/>
                <a:ea typeface="+mn-ea"/>
                <a:cs typeface="Times New Roman" panose="02020603050405020304" pitchFamily="18" charset="0"/>
              </a:rPr>
              <a:t>2. Communicating and explaining effectively</a:t>
            </a:r>
          </a:p>
          <a:p>
            <a:pPr indent="0" marL="0">
              <a:lnSpc>
                <a:spcPct val="100000"/>
              </a:lnSpc>
              <a:spcBef>
                <a:spcPts val="400"/>
              </a:spcBef>
              <a:spcAft>
                <a:spcPts val="600"/>
              </a:spcAft>
              <a:buClr>
                <a:srgbClr val="81BB26"/>
              </a:buClr>
              <a:buNone/>
            </a:pPr>
            <a:r>
              <a:rPr altLang="en-US" baseline="0" b="0" cap="none" dirty="0" sz="2400" i="0" kern="1200" kumimoji="0" lang="en-GB" noProof="0" normalizeH="0" spc="0" strike="noStrike" u="none">
                <a:ln>
                  <a:noFill/>
                </a:ln>
                <a:solidFill>
                  <a:prstClr val="black"/>
                </a:solidFill>
                <a:effectLst/>
                <a:uLnTx/>
                <a:uFillTx/>
                <a:latin typeface="Times New Roman" panose="02020603050405020304" pitchFamily="18" charset="0"/>
                <a:ea typeface="+mn-ea"/>
                <a:cs typeface="Times New Roman" panose="02020603050405020304" pitchFamily="18" charset="0"/>
              </a:rPr>
              <a:t>3. Discussing all alternative forms of treatment or investigations</a:t>
            </a:r>
          </a:p>
          <a:p>
            <a:pPr indent="0" marL="0">
              <a:lnSpc>
                <a:spcPct val="100000"/>
              </a:lnSpc>
              <a:spcBef>
                <a:spcPts val="400"/>
              </a:spcBef>
              <a:spcAft>
                <a:spcPts val="600"/>
              </a:spcAft>
              <a:buClr>
                <a:srgbClr val="81BB26"/>
              </a:buClr>
              <a:buNone/>
            </a:pPr>
            <a:r>
              <a:rPr altLang="en-US" baseline="0" b="0" cap="none" dirty="0" sz="2400" i="0" kern="1200" kumimoji="0" lang="en-GB" noProof="0" normalizeH="0" spc="0" strike="noStrike" u="none">
                <a:ln>
                  <a:noFill/>
                </a:ln>
                <a:solidFill>
                  <a:prstClr val="black"/>
                </a:solidFill>
                <a:effectLst/>
                <a:uLnTx/>
                <a:uFillTx/>
                <a:latin typeface="Times New Roman" panose="02020603050405020304" pitchFamily="18" charset="0"/>
                <a:ea typeface="+mn-ea"/>
                <a:cs typeface="Times New Roman" panose="02020603050405020304" pitchFamily="18" charset="0"/>
              </a:rPr>
              <a:t>4. Providing Patient Information Leaflets</a:t>
            </a:r>
          </a:p>
          <a:p>
            <a:pPr indent="0" marL="0">
              <a:lnSpc>
                <a:spcPct val="100000"/>
              </a:lnSpc>
              <a:spcBef>
                <a:spcPts val="400"/>
              </a:spcBef>
              <a:spcAft>
                <a:spcPts val="600"/>
              </a:spcAft>
              <a:buClr>
                <a:srgbClr val="81BB26"/>
              </a:buClr>
              <a:buNone/>
            </a:pPr>
            <a:r>
              <a:rPr altLang="en-US" baseline="0" b="0" cap="none" dirty="0" sz="2400" i="0" kern="1200" kumimoji="0" lang="en-GB" noProof="0" normalizeH="0" spc="0" strike="noStrike" u="none">
                <a:ln>
                  <a:noFill/>
                </a:ln>
                <a:solidFill>
                  <a:prstClr val="black"/>
                </a:solidFill>
                <a:effectLst/>
                <a:uLnTx/>
                <a:uFillTx/>
                <a:latin typeface="Times New Roman" panose="02020603050405020304" pitchFamily="18" charset="0"/>
                <a:ea typeface="+mn-ea"/>
                <a:cs typeface="Times New Roman" panose="02020603050405020304" pitchFamily="18" charset="0"/>
              </a:rPr>
              <a:t>5. Documenting contemporaneously and comprehensively</a:t>
            </a:r>
          </a:p>
          <a:p>
            <a:endParaRPr dirty="0" lang="en-GB"/>
          </a:p>
        </p:txBody>
      </p:sp>
      <p:sp>
        <p:nvSpPr>
          <p:cNvPr id="1048683"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221"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222"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8684" name="Title 8"/>
          <p:cNvSpPr>
            <a:spLocks noGrp="1"/>
          </p:cNvSpPr>
          <p:nvPr>
            <p:ph type="title"/>
          </p:nvPr>
        </p:nvSpPr>
        <p:spPr>
          <a:xfrm>
            <a:off x="1131531" y="312576"/>
            <a:ext cx="9707608" cy="618637"/>
          </a:xfrm>
        </p:spPr>
        <p:txBody>
          <a:bodyPr>
            <a:normAutofit/>
          </a:bodyPr>
          <a:p>
            <a:pPr algn="ctr"/>
            <a:r>
              <a:rPr b="1" dirty="0" lang="en-GB">
                <a:solidFill>
                  <a:srgbClr val="6600CC"/>
                </a:solidFill>
              </a:rPr>
              <a:t>Medical Liability and the Law</a:t>
            </a:r>
          </a:p>
        </p:txBody>
      </p:sp>
      <p:sp>
        <p:nvSpPr>
          <p:cNvPr id="1048685" name="Content Placeholder 9"/>
          <p:cNvSpPr>
            <a:spLocks noGrp="1"/>
          </p:cNvSpPr>
          <p:nvPr>
            <p:ph idx="1"/>
          </p:nvPr>
        </p:nvSpPr>
        <p:spPr>
          <a:xfrm>
            <a:off x="838200" y="1091682"/>
            <a:ext cx="10515600" cy="5682342"/>
          </a:xfrm>
        </p:spPr>
        <p:txBody>
          <a:bodyPr>
            <a:normAutofit/>
          </a:bodyPr>
          <a:p>
            <a:pPr indent="0" marL="0">
              <a:buNone/>
            </a:pPr>
            <a:r>
              <a:rPr b="1" dirty="0" lang="en-GB">
                <a:solidFill>
                  <a:srgbClr val="C00000"/>
                </a:solidFill>
              </a:rPr>
              <a:t>Informed Consent and Patient Rights</a:t>
            </a:r>
          </a:p>
          <a:p>
            <a:r>
              <a:rPr dirty="0" lang="en-GB"/>
              <a:t>Informed consent is a legal and ethical requirement that safeguards a patient's autonomy and right to make informed decisions about their healthcare. </a:t>
            </a:r>
          </a:p>
          <a:p>
            <a:r>
              <a:rPr dirty="0" lang="en-GB"/>
              <a:t>It involves the patient's understanding of the proposed treatment, potential risks, benefits, alternatives, and the right to refuse treatment. </a:t>
            </a:r>
            <a:r>
              <a:rPr b="1" dirty="0" lang="en-GB"/>
              <a:t>Failure to obtain informed consent can lead to medical liability claims</a:t>
            </a:r>
            <a:r>
              <a:rPr dirty="0" lang="en-GB"/>
              <a:t>.</a:t>
            </a:r>
          </a:p>
          <a:p>
            <a:endParaRPr dirty="0" sz="900" lang="en-GB"/>
          </a:p>
          <a:p>
            <a:pPr indent="0" marL="0">
              <a:buNone/>
            </a:pPr>
            <a:r>
              <a:rPr b="1" dirty="0" lang="en-GB">
                <a:solidFill>
                  <a:srgbClr val="0000FF"/>
                </a:solidFill>
              </a:rPr>
              <a:t>Example</a:t>
            </a:r>
          </a:p>
          <a:p>
            <a:r>
              <a:rPr dirty="0" lang="en-GB"/>
              <a:t>A surgeon who performs a procedure without obtaining the patient's informed consent may face legal repercussions if the patient experiences complications or adverse effects.</a:t>
            </a:r>
          </a:p>
          <a:p>
            <a:endParaRPr dirty="0" lang="en-GB"/>
          </a:p>
        </p:txBody>
      </p:sp>
      <p:sp>
        <p:nvSpPr>
          <p:cNvPr id="1048686"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223"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224"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40" name=""/>
        <p:cNvGrpSpPr/>
        <p:nvPr/>
      </p:nvGrpSpPr>
      <p:grpSpPr>
        <a:xfrm>
          <a:off x="0" y="0"/>
          <a:ext cx="0" cy="0"/>
          <a:chOff x="0" y="0"/>
          <a:chExt cx="0" cy="0"/>
        </a:xfrm>
      </p:grpSpPr>
      <p:sp>
        <p:nvSpPr>
          <p:cNvPr id="1048687" name="Title 8"/>
          <p:cNvSpPr>
            <a:spLocks noGrp="1"/>
          </p:cNvSpPr>
          <p:nvPr>
            <p:ph type="title"/>
          </p:nvPr>
        </p:nvSpPr>
        <p:spPr>
          <a:xfrm>
            <a:off x="1131531" y="312576"/>
            <a:ext cx="9707608" cy="618637"/>
          </a:xfrm>
        </p:spPr>
        <p:txBody>
          <a:bodyPr>
            <a:normAutofit/>
          </a:bodyPr>
          <a:p>
            <a:pPr algn="ctr"/>
            <a:r>
              <a:rPr b="1" dirty="0" lang="en-GB">
                <a:solidFill>
                  <a:srgbClr val="6600CC"/>
                </a:solidFill>
              </a:rPr>
              <a:t>Medical Liability and the Law</a:t>
            </a:r>
          </a:p>
        </p:txBody>
      </p:sp>
      <p:sp>
        <p:nvSpPr>
          <p:cNvPr id="1048688" name="Content Placeholder 9"/>
          <p:cNvSpPr>
            <a:spLocks noGrp="1"/>
          </p:cNvSpPr>
          <p:nvPr>
            <p:ph idx="1"/>
          </p:nvPr>
        </p:nvSpPr>
        <p:spPr>
          <a:xfrm>
            <a:off x="838200" y="1091682"/>
            <a:ext cx="10515600" cy="5682342"/>
          </a:xfrm>
        </p:spPr>
        <p:txBody>
          <a:bodyPr/>
          <a:p>
            <a:pPr indent="0" marL="0">
              <a:buNone/>
            </a:pPr>
            <a:r>
              <a:rPr b="1" dirty="0" sz="3200" lang="en-GB">
                <a:solidFill>
                  <a:srgbClr val="C00000"/>
                </a:solidFill>
              </a:rPr>
              <a:t>CONSENT</a:t>
            </a:r>
          </a:p>
          <a:p>
            <a:endParaRPr dirty="0" lang="en-GB"/>
          </a:p>
        </p:txBody>
      </p:sp>
      <p:sp>
        <p:nvSpPr>
          <p:cNvPr id="1048689"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225"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226"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pic>
        <p:nvPicPr>
          <p:cNvPr id="2097227" name="Picture 4"/>
          <p:cNvPicPr>
            <a:picLocks noChangeAspect="1"/>
          </p:cNvPicPr>
          <p:nvPr/>
        </p:nvPicPr>
        <p:blipFill>
          <a:blip xmlns:r="http://schemas.openxmlformats.org/officeDocument/2006/relationships" r:embed="rId4"/>
          <a:stretch>
            <a:fillRect/>
          </a:stretch>
        </p:blipFill>
        <p:spPr>
          <a:xfrm>
            <a:off x="904184" y="4657724"/>
            <a:ext cx="7582522" cy="1887699"/>
          </a:xfrm>
          <a:prstGeom prst="rect"/>
        </p:spPr>
      </p:pic>
      <p:pic>
        <p:nvPicPr>
          <p:cNvPr id="2097228" name="Picture 10"/>
          <p:cNvPicPr>
            <a:picLocks noChangeAspect="1"/>
          </p:cNvPicPr>
          <p:nvPr/>
        </p:nvPicPr>
        <p:blipFill>
          <a:blip xmlns:r="http://schemas.openxmlformats.org/officeDocument/2006/relationships" r:embed="rId5"/>
          <a:stretch>
            <a:fillRect/>
          </a:stretch>
        </p:blipFill>
        <p:spPr>
          <a:xfrm>
            <a:off x="1031420" y="1489819"/>
            <a:ext cx="7361675" cy="3318155"/>
          </a:xfrm>
          <a:prstGeom prst="rec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41" name=""/>
        <p:cNvGrpSpPr/>
        <p:nvPr/>
      </p:nvGrpSpPr>
      <p:grpSpPr>
        <a:xfrm>
          <a:off x="0" y="0"/>
          <a:ext cx="0" cy="0"/>
          <a:chOff x="0" y="0"/>
          <a:chExt cx="0" cy="0"/>
        </a:xfrm>
      </p:grpSpPr>
      <p:sp>
        <p:nvSpPr>
          <p:cNvPr id="1048690" name="Title 8"/>
          <p:cNvSpPr>
            <a:spLocks noGrp="1"/>
          </p:cNvSpPr>
          <p:nvPr>
            <p:ph type="title"/>
          </p:nvPr>
        </p:nvSpPr>
        <p:spPr>
          <a:xfrm>
            <a:off x="1131531" y="312576"/>
            <a:ext cx="9707608" cy="618637"/>
          </a:xfrm>
        </p:spPr>
        <p:txBody>
          <a:bodyPr>
            <a:normAutofit/>
          </a:bodyPr>
          <a:p>
            <a:pPr algn="ctr"/>
            <a:r>
              <a:rPr b="1" dirty="0" lang="en-GB">
                <a:solidFill>
                  <a:srgbClr val="6600CC"/>
                </a:solidFill>
              </a:rPr>
              <a:t>Medical Liability and the Law</a:t>
            </a:r>
          </a:p>
        </p:txBody>
      </p:sp>
      <p:sp>
        <p:nvSpPr>
          <p:cNvPr id="1048691" name="Content Placeholder 9"/>
          <p:cNvSpPr>
            <a:spLocks noGrp="1"/>
          </p:cNvSpPr>
          <p:nvPr>
            <p:ph idx="1"/>
          </p:nvPr>
        </p:nvSpPr>
        <p:spPr>
          <a:xfrm>
            <a:off x="838200" y="1091682"/>
            <a:ext cx="10515600" cy="5682342"/>
          </a:xfrm>
        </p:spPr>
        <p:txBody>
          <a:bodyPr/>
          <a:p>
            <a:pPr indent="0" marL="0">
              <a:buNone/>
            </a:pPr>
            <a:r>
              <a:rPr b="1" dirty="0" sz="3200" lang="en-GB">
                <a:solidFill>
                  <a:srgbClr val="C00000"/>
                </a:solidFill>
              </a:rPr>
              <a:t>CONSENT</a:t>
            </a:r>
          </a:p>
          <a:p>
            <a:endParaRPr dirty="0" lang="en-GB"/>
          </a:p>
        </p:txBody>
      </p:sp>
      <p:sp>
        <p:nvSpPr>
          <p:cNvPr id="1048692"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229"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230"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pic>
        <p:nvPicPr>
          <p:cNvPr id="2097231" name="Picture 2"/>
          <p:cNvPicPr>
            <a:picLocks noChangeAspect="1"/>
          </p:cNvPicPr>
          <p:nvPr/>
        </p:nvPicPr>
        <p:blipFill>
          <a:blip xmlns:r="http://schemas.openxmlformats.org/officeDocument/2006/relationships" r:embed="rId4"/>
          <a:stretch>
            <a:fillRect/>
          </a:stretch>
        </p:blipFill>
        <p:spPr>
          <a:xfrm>
            <a:off x="838200" y="1565694"/>
            <a:ext cx="7066270" cy="2796755"/>
          </a:xfrm>
          <a:prstGeom prst="rect"/>
        </p:spPr>
      </p:pic>
      <p:pic>
        <p:nvPicPr>
          <p:cNvPr id="2097232" name="Picture 6"/>
          <p:cNvPicPr>
            <a:picLocks noChangeAspect="1"/>
          </p:cNvPicPr>
          <p:nvPr/>
        </p:nvPicPr>
        <p:blipFill>
          <a:blip xmlns:r="http://schemas.openxmlformats.org/officeDocument/2006/relationships" r:embed="rId5"/>
          <a:stretch>
            <a:fillRect/>
          </a:stretch>
        </p:blipFill>
        <p:spPr>
          <a:xfrm>
            <a:off x="838200" y="4320461"/>
            <a:ext cx="7145802" cy="2095499"/>
          </a:xfrm>
          <a:prstGeom prst="rec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43" name=""/>
        <p:cNvGrpSpPr/>
        <p:nvPr/>
      </p:nvGrpSpPr>
      <p:grpSpPr>
        <a:xfrm>
          <a:off x="0" y="0"/>
          <a:ext cx="0" cy="0"/>
          <a:chOff x="0" y="0"/>
          <a:chExt cx="0" cy="0"/>
        </a:xfrm>
      </p:grpSpPr>
      <p:sp>
        <p:nvSpPr>
          <p:cNvPr id="1048699" name="Title 8"/>
          <p:cNvSpPr>
            <a:spLocks noGrp="1"/>
          </p:cNvSpPr>
          <p:nvPr>
            <p:ph type="title"/>
          </p:nvPr>
        </p:nvSpPr>
        <p:spPr/>
        <p:txBody>
          <a:bodyPr>
            <a:normAutofit/>
          </a:bodyPr>
          <a:p>
            <a:pPr algn="ctr"/>
            <a:r>
              <a:rPr b="1" dirty="0" lang="en-GB">
                <a:solidFill>
                  <a:srgbClr val="6600CC"/>
                </a:solidFill>
              </a:rPr>
              <a:t>Medical Liability and the Law</a:t>
            </a:r>
          </a:p>
        </p:txBody>
      </p:sp>
      <p:sp>
        <p:nvSpPr>
          <p:cNvPr id="1048700" name="Content Placeholder 4"/>
          <p:cNvSpPr>
            <a:spLocks noGrp="1"/>
          </p:cNvSpPr>
          <p:nvPr>
            <p:ph sz="half" idx="1"/>
          </p:nvPr>
        </p:nvSpPr>
        <p:spPr/>
        <p:txBody>
          <a:bodyPr/>
          <a:p>
            <a:endParaRPr dirty="0" lang="en-GB"/>
          </a:p>
          <a:p>
            <a:endParaRPr dirty="0" lang="en-GB"/>
          </a:p>
        </p:txBody>
      </p:sp>
      <p:sp>
        <p:nvSpPr>
          <p:cNvPr id="1048701" name="Content Placeholder 12"/>
          <p:cNvSpPr>
            <a:spLocks noGrp="1"/>
          </p:cNvSpPr>
          <p:nvPr>
            <p:ph sz="half" idx="2"/>
          </p:nvPr>
        </p:nvSpPr>
        <p:spPr/>
        <p:txBody>
          <a:bodyPr/>
          <a:p>
            <a:pPr algn="ctr" indent="0" marL="0">
              <a:buNone/>
            </a:pPr>
            <a:r>
              <a:rPr b="1" dirty="0" lang="en-GB">
                <a:solidFill>
                  <a:srgbClr val="C00000"/>
                </a:solidFill>
              </a:rPr>
              <a:t>Consent Form</a:t>
            </a:r>
          </a:p>
          <a:p>
            <a:pPr algn="ctr" indent="0" marL="0">
              <a:buNone/>
            </a:pPr>
            <a:r>
              <a:rPr b="1" dirty="0" lang="en-GB">
                <a:solidFill>
                  <a:srgbClr val="0000FF"/>
                </a:solidFill>
              </a:rPr>
              <a:t>Invited Comments as Lawyers</a:t>
            </a:r>
          </a:p>
        </p:txBody>
      </p:sp>
      <p:sp>
        <p:nvSpPr>
          <p:cNvPr id="1048702"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233"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234"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pic>
        <p:nvPicPr>
          <p:cNvPr id="2097235" name="Content Placeholder 2"/>
          <p:cNvPicPr>
            <a:picLocks noChangeAspect="1"/>
          </p:cNvPicPr>
          <p:nvPr/>
        </p:nvPicPr>
        <p:blipFill>
          <a:blip xmlns:r="http://schemas.openxmlformats.org/officeDocument/2006/relationships" r:embed="rId4"/>
          <a:stretch>
            <a:fillRect/>
          </a:stretch>
        </p:blipFill>
        <p:spPr>
          <a:xfrm>
            <a:off x="1921483" y="1191401"/>
            <a:ext cx="3831617" cy="4816379"/>
          </a:xfrm>
          <a:prstGeom prst="rect"/>
        </p:spPr>
      </p:pic>
      <p:pic>
        <p:nvPicPr>
          <p:cNvPr id="2097236" name="Picture 11"/>
          <p:cNvPicPr>
            <a:picLocks noChangeAspect="1"/>
          </p:cNvPicPr>
          <p:nvPr/>
        </p:nvPicPr>
        <p:blipFill>
          <a:blip xmlns:r="http://schemas.openxmlformats.org/officeDocument/2006/relationships" r:embed="rId5"/>
          <a:stretch>
            <a:fillRect/>
          </a:stretch>
        </p:blipFill>
        <p:spPr>
          <a:xfrm>
            <a:off x="2057400" y="5985198"/>
            <a:ext cx="3695700" cy="598009"/>
          </a:xfrm>
          <a:prstGeom prst="rec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44" name=""/>
        <p:cNvGrpSpPr/>
        <p:nvPr/>
      </p:nvGrpSpPr>
      <p:grpSpPr>
        <a:xfrm>
          <a:off x="0" y="0"/>
          <a:ext cx="0" cy="0"/>
          <a:chOff x="0" y="0"/>
          <a:chExt cx="0" cy="0"/>
        </a:xfrm>
      </p:grpSpPr>
      <p:sp>
        <p:nvSpPr>
          <p:cNvPr id="1048703" name="Title 8"/>
          <p:cNvSpPr>
            <a:spLocks noGrp="1"/>
          </p:cNvSpPr>
          <p:nvPr>
            <p:ph type="title"/>
          </p:nvPr>
        </p:nvSpPr>
        <p:spPr>
          <a:xfrm>
            <a:off x="1131531" y="312576"/>
            <a:ext cx="9707608" cy="618637"/>
          </a:xfrm>
        </p:spPr>
        <p:txBody>
          <a:bodyPr>
            <a:normAutofit/>
          </a:bodyPr>
          <a:p>
            <a:pPr algn="ctr"/>
            <a:r>
              <a:rPr b="1" dirty="0" lang="en-GB">
                <a:solidFill>
                  <a:srgbClr val="6600CC"/>
                </a:solidFill>
              </a:rPr>
              <a:t>Medical Liability and the Law</a:t>
            </a:r>
          </a:p>
        </p:txBody>
      </p:sp>
      <p:sp>
        <p:nvSpPr>
          <p:cNvPr id="1048704" name="Content Placeholder 9"/>
          <p:cNvSpPr>
            <a:spLocks noGrp="1"/>
          </p:cNvSpPr>
          <p:nvPr>
            <p:ph idx="1"/>
          </p:nvPr>
        </p:nvSpPr>
        <p:spPr>
          <a:xfrm>
            <a:off x="838200" y="1091682"/>
            <a:ext cx="10515600" cy="5682342"/>
          </a:xfrm>
        </p:spPr>
        <p:txBody>
          <a:bodyPr>
            <a:normAutofit/>
          </a:bodyPr>
          <a:p>
            <a:pPr indent="0" marL="0">
              <a:buNone/>
            </a:pPr>
            <a:r>
              <a:rPr b="1" dirty="0" lang="en-GB">
                <a:solidFill>
                  <a:srgbClr val="C00000"/>
                </a:solidFill>
              </a:rPr>
              <a:t>Mitigating Medical Liability</a:t>
            </a:r>
          </a:p>
          <a:p>
            <a:r>
              <a:rPr dirty="0" lang="en-GB"/>
              <a:t>Healthcare professionals can take proactive steps to reduce medical liability risks. </a:t>
            </a:r>
          </a:p>
          <a:p>
            <a:r>
              <a:rPr dirty="0" lang="en-GB"/>
              <a:t>This includes </a:t>
            </a:r>
          </a:p>
          <a:p>
            <a:pPr lvl="1"/>
            <a:r>
              <a:rPr dirty="0" lang="en-GB"/>
              <a:t>maintaining accurate and detailed medical records</a:t>
            </a:r>
          </a:p>
          <a:p>
            <a:pPr lvl="1"/>
            <a:r>
              <a:rPr dirty="0" lang="en-GB"/>
              <a:t>adhering to proper documentation practices</a:t>
            </a:r>
          </a:p>
          <a:p>
            <a:pPr lvl="1"/>
            <a:r>
              <a:rPr dirty="0" lang="en-GB"/>
              <a:t>effective communication with patients</a:t>
            </a:r>
          </a:p>
          <a:p>
            <a:pPr lvl="1"/>
            <a:r>
              <a:rPr dirty="0" lang="en-GB"/>
              <a:t>engaging in shared decision-making</a:t>
            </a:r>
          </a:p>
          <a:p>
            <a:pPr lvl="1"/>
            <a:r>
              <a:rPr dirty="0" lang="en-GB"/>
              <a:t>participating in ongoing professional education and training</a:t>
            </a:r>
          </a:p>
          <a:p>
            <a:endParaRPr dirty="0" sz="1000" lang="en-GB"/>
          </a:p>
          <a:p>
            <a:pPr indent="0" marL="0">
              <a:buNone/>
            </a:pPr>
            <a:r>
              <a:rPr b="1" dirty="0" lang="en-GB">
                <a:solidFill>
                  <a:srgbClr val="0000FF"/>
                </a:solidFill>
              </a:rPr>
              <a:t>Example</a:t>
            </a:r>
          </a:p>
          <a:p>
            <a:r>
              <a:rPr dirty="0" lang="en-GB"/>
              <a:t>A physician who consistently maintains detailed records of patient consultations, diagnoses, treatment plans, and discussions about potential risks and benefits demonstrates a commitment to mitigating liability.</a:t>
            </a:r>
          </a:p>
          <a:p>
            <a:endParaRPr dirty="0" lang="en-GB"/>
          </a:p>
        </p:txBody>
      </p:sp>
      <p:sp>
        <p:nvSpPr>
          <p:cNvPr id="1048705"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237"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238"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8706" name="Title 8"/>
          <p:cNvSpPr>
            <a:spLocks noGrp="1"/>
          </p:cNvSpPr>
          <p:nvPr>
            <p:ph type="title"/>
          </p:nvPr>
        </p:nvSpPr>
        <p:spPr>
          <a:xfrm>
            <a:off x="1131531" y="312576"/>
            <a:ext cx="9707608" cy="618637"/>
          </a:xfrm>
        </p:spPr>
        <p:txBody>
          <a:bodyPr>
            <a:normAutofit/>
          </a:bodyPr>
          <a:p>
            <a:pPr algn="ctr"/>
            <a:r>
              <a:rPr b="1" dirty="0" lang="en-GB">
                <a:solidFill>
                  <a:srgbClr val="6600CC"/>
                </a:solidFill>
              </a:rPr>
              <a:t>Medical Liability and the Law</a:t>
            </a:r>
          </a:p>
        </p:txBody>
      </p:sp>
      <p:sp>
        <p:nvSpPr>
          <p:cNvPr id="1048707" name="Content Placeholder 9"/>
          <p:cNvSpPr>
            <a:spLocks noGrp="1"/>
          </p:cNvSpPr>
          <p:nvPr>
            <p:ph idx="1"/>
          </p:nvPr>
        </p:nvSpPr>
        <p:spPr>
          <a:xfrm>
            <a:off x="838200" y="1091682"/>
            <a:ext cx="10515600" cy="5682342"/>
          </a:xfrm>
        </p:spPr>
        <p:txBody>
          <a:bodyPr/>
          <a:p>
            <a:endParaRPr dirty="0" lang="en-GB"/>
          </a:p>
          <a:p>
            <a:endParaRPr dirty="0" lang="en-GB"/>
          </a:p>
          <a:p>
            <a:endParaRPr dirty="0" lang="en-GB"/>
          </a:p>
          <a:p>
            <a:endParaRPr dirty="0" lang="en-GB"/>
          </a:p>
          <a:p>
            <a:endParaRPr dirty="0" sz="1400" lang="en-GB"/>
          </a:p>
          <a:p>
            <a:pPr algn="ctr" indent="0" marL="0">
              <a:buNone/>
            </a:pPr>
            <a:r>
              <a:rPr dirty="0" sz="5400" lang="en-GB">
                <a:solidFill>
                  <a:schemeClr val="bg1">
                    <a:lumMod val="50000"/>
                  </a:schemeClr>
                </a:solidFill>
              </a:rPr>
              <a:t>The Law</a:t>
            </a:r>
          </a:p>
        </p:txBody>
      </p:sp>
      <p:sp>
        <p:nvSpPr>
          <p:cNvPr id="1048708"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239"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240"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46" name=""/>
        <p:cNvGrpSpPr/>
        <p:nvPr/>
      </p:nvGrpSpPr>
      <p:grpSpPr>
        <a:xfrm>
          <a:off x="0" y="0"/>
          <a:ext cx="0" cy="0"/>
          <a:chOff x="0" y="0"/>
          <a:chExt cx="0" cy="0"/>
        </a:xfrm>
      </p:grpSpPr>
      <p:sp>
        <p:nvSpPr>
          <p:cNvPr id="1048709" name="Title 8"/>
          <p:cNvSpPr>
            <a:spLocks noGrp="1"/>
          </p:cNvSpPr>
          <p:nvPr>
            <p:ph type="title"/>
          </p:nvPr>
        </p:nvSpPr>
        <p:spPr>
          <a:xfrm>
            <a:off x="1131531" y="312576"/>
            <a:ext cx="9707608" cy="618637"/>
          </a:xfrm>
        </p:spPr>
        <p:txBody>
          <a:bodyPr>
            <a:normAutofit/>
          </a:bodyPr>
          <a:p>
            <a:pPr algn="ctr"/>
            <a:r>
              <a:rPr b="1" dirty="0" lang="en-GB">
                <a:solidFill>
                  <a:srgbClr val="6600CC"/>
                </a:solidFill>
              </a:rPr>
              <a:t>Medical Liability and the Law</a:t>
            </a:r>
          </a:p>
        </p:txBody>
      </p:sp>
      <p:sp>
        <p:nvSpPr>
          <p:cNvPr id="1048710" name="Content Placeholder 9"/>
          <p:cNvSpPr>
            <a:spLocks noGrp="1"/>
          </p:cNvSpPr>
          <p:nvPr>
            <p:ph idx="1"/>
          </p:nvPr>
        </p:nvSpPr>
        <p:spPr>
          <a:xfrm>
            <a:off x="838200" y="1091682"/>
            <a:ext cx="10515600" cy="5682342"/>
          </a:xfrm>
        </p:spPr>
        <p:txBody>
          <a:bodyPr/>
          <a:p>
            <a:endParaRPr dirty="0" lang="en-GB"/>
          </a:p>
          <a:p>
            <a:endParaRPr dirty="0" lang="en-GB"/>
          </a:p>
          <a:p>
            <a:endParaRPr dirty="0" sz="1100" lang="en-GB"/>
          </a:p>
          <a:p>
            <a:endParaRPr dirty="0" lang="en-GB"/>
          </a:p>
          <a:p>
            <a:pPr algn="ctr" indent="0" marL="0">
              <a:buNone/>
            </a:pPr>
            <a:r>
              <a:rPr dirty="0" sz="4800" lang="en-GB">
                <a:solidFill>
                  <a:schemeClr val="bg1">
                    <a:lumMod val="50000"/>
                  </a:schemeClr>
                </a:solidFill>
              </a:rPr>
              <a:t>The Doctor before the Courts </a:t>
            </a:r>
          </a:p>
          <a:p>
            <a:pPr algn="ctr" indent="0" marL="0">
              <a:buNone/>
            </a:pPr>
            <a:r>
              <a:rPr dirty="0" sz="4800" lang="en-GB">
                <a:solidFill>
                  <a:schemeClr val="bg1">
                    <a:lumMod val="50000"/>
                  </a:schemeClr>
                </a:solidFill>
              </a:rPr>
              <a:t>For Alleged Criminal Offence(s)</a:t>
            </a:r>
          </a:p>
        </p:txBody>
      </p:sp>
      <p:sp>
        <p:nvSpPr>
          <p:cNvPr id="1048711"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241"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242"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8712" name="Title 8"/>
          <p:cNvSpPr>
            <a:spLocks noGrp="1"/>
          </p:cNvSpPr>
          <p:nvPr>
            <p:ph type="title"/>
          </p:nvPr>
        </p:nvSpPr>
        <p:spPr>
          <a:xfrm>
            <a:off x="1145846" y="83976"/>
            <a:ext cx="9707608" cy="618637"/>
          </a:xfrm>
        </p:spPr>
        <p:txBody>
          <a:bodyPr>
            <a:normAutofit/>
          </a:bodyPr>
          <a:p>
            <a:pPr algn="ctr"/>
            <a:r>
              <a:rPr b="1" dirty="0" lang="en-GB">
                <a:solidFill>
                  <a:srgbClr val="6600CC"/>
                </a:solidFill>
              </a:rPr>
              <a:t>Medical Liability and the Law</a:t>
            </a:r>
          </a:p>
        </p:txBody>
      </p:sp>
      <p:pic>
        <p:nvPicPr>
          <p:cNvPr id="2097243" name="Content Placeholder 2"/>
          <p:cNvPicPr>
            <a:picLocks noChangeAspect="1" noGrp="1"/>
          </p:cNvPicPr>
          <p:nvPr>
            <p:ph idx="1"/>
          </p:nvPr>
        </p:nvPicPr>
        <p:blipFill>
          <a:blip xmlns:r="http://schemas.openxmlformats.org/officeDocument/2006/relationships" r:embed="rId1"/>
          <a:stretch>
            <a:fillRect/>
          </a:stretch>
        </p:blipFill>
        <p:spPr>
          <a:xfrm>
            <a:off x="1338545" y="878742"/>
            <a:ext cx="9872380" cy="5895121"/>
          </a:xfrm>
        </p:spPr>
      </p:pic>
      <p:sp>
        <p:nvSpPr>
          <p:cNvPr id="1048713"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244" name="Picture 4" descr="A blue and white logo  Description automatically generated"/>
          <p:cNvPicPr>
            <a:picLocks noChangeAspect="1" noChangeArrowheads="1"/>
          </p:cNvPicPr>
          <p:nvPr/>
        </p:nvPicPr>
        <p:blipFill>
          <a:blip xmlns:r="http://schemas.openxmlformats.org/officeDocument/2006/relationships" r:embed="rId2" r:link="rId3"/>
          <a:srcRect/>
          <a:stretch>
            <a:fillRect/>
          </a:stretch>
        </p:blipFill>
        <p:spPr bwMode="auto">
          <a:xfrm>
            <a:off x="65314" y="83976"/>
            <a:ext cx="966107" cy="457200"/>
          </a:xfrm>
          <a:prstGeom prst="rect"/>
          <a:noFill/>
        </p:spPr>
      </p:pic>
      <p:pic>
        <p:nvPicPr>
          <p:cNvPr id="2097245" name="Picture 8"/>
          <p:cNvPicPr>
            <a:picLocks noChangeAspect="1" noChangeArrowheads="1"/>
          </p:cNvPicPr>
          <p:nvPr/>
        </p:nvPicPr>
        <p:blipFill>
          <a:blip xmlns:r="http://schemas.openxmlformats.org/officeDocument/2006/relationships" r:embed="rId4"/>
          <a:srcRect/>
          <a:stretch>
            <a:fillRect/>
          </a:stretch>
        </p:blipFill>
        <p:spPr bwMode="auto">
          <a:xfrm>
            <a:off x="10939249" y="75876"/>
            <a:ext cx="1063028" cy="457200"/>
          </a:xfrm>
          <a:prstGeom prst="rect"/>
          <a:noFill/>
        </p:spPr>
      </p:pic>
      <p:pic>
        <p:nvPicPr>
          <p:cNvPr id="2097246" name="Picture 2" descr="Open Letter: An Urgent Appeal To Look Into Activities Of MDCN, By Bashir  Adamu – Africa Prime News"/>
          <p:cNvPicPr>
            <a:picLocks noChangeAspect="1" noChangeArrowheads="1"/>
          </p:cNvPicPr>
          <p:nvPr/>
        </p:nvPicPr>
        <p:blipFill>
          <a:blip xmlns:r="http://schemas.openxmlformats.org/officeDocument/2006/relationships" r:embed="rId5"/>
          <a:srcRect/>
          <a:stretch>
            <a:fillRect/>
          </a:stretch>
        </p:blipFill>
        <p:spPr bwMode="auto">
          <a:xfrm>
            <a:off x="-106592" y="717305"/>
            <a:ext cx="1857375" cy="1080310"/>
          </a:xfrm>
          <a:prstGeom prst="rect"/>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48" name=""/>
        <p:cNvGrpSpPr/>
        <p:nvPr/>
      </p:nvGrpSpPr>
      <p:grpSpPr>
        <a:xfrm>
          <a:off x="0" y="0"/>
          <a:ext cx="0" cy="0"/>
          <a:chOff x="0" y="0"/>
          <a:chExt cx="0" cy="0"/>
        </a:xfrm>
      </p:grpSpPr>
      <p:sp>
        <p:nvSpPr>
          <p:cNvPr id="1048714" name="Title 8"/>
          <p:cNvSpPr>
            <a:spLocks noGrp="1"/>
          </p:cNvSpPr>
          <p:nvPr>
            <p:ph type="title"/>
          </p:nvPr>
        </p:nvSpPr>
        <p:spPr>
          <a:xfrm>
            <a:off x="1131531" y="312576"/>
            <a:ext cx="9707608" cy="618637"/>
          </a:xfrm>
        </p:spPr>
        <p:txBody>
          <a:bodyPr>
            <a:normAutofit/>
          </a:bodyPr>
          <a:p>
            <a:pPr algn="ctr"/>
            <a:r>
              <a:rPr b="1" dirty="0" lang="en-GB">
                <a:solidFill>
                  <a:srgbClr val="6600CC"/>
                </a:solidFill>
              </a:rPr>
              <a:t>Medical Liability and the Law</a:t>
            </a:r>
          </a:p>
        </p:txBody>
      </p:sp>
      <p:sp>
        <p:nvSpPr>
          <p:cNvPr id="1048715" name="Content Placeholder 9"/>
          <p:cNvSpPr>
            <a:spLocks noGrp="1"/>
          </p:cNvSpPr>
          <p:nvPr>
            <p:ph idx="1"/>
          </p:nvPr>
        </p:nvSpPr>
        <p:spPr>
          <a:xfrm>
            <a:off x="409575" y="1091682"/>
            <a:ext cx="11410949" cy="5682342"/>
          </a:xfrm>
        </p:spPr>
        <p:txBody>
          <a:bodyPr>
            <a:normAutofit/>
          </a:bodyPr>
          <a:p>
            <a:pPr algn="ctr" indent="0" marL="0">
              <a:buNone/>
            </a:pPr>
            <a:r>
              <a:rPr b="1" dirty="0" sz="3600" lang="en-GB">
                <a:solidFill>
                  <a:srgbClr val="C00000"/>
                </a:solidFill>
              </a:rPr>
              <a:t>The Doctor before the Courts For Malpractice</a:t>
            </a:r>
          </a:p>
          <a:p>
            <a:pPr algn="just" indent="0" marL="0">
              <a:buNone/>
            </a:pPr>
            <a:r>
              <a:rPr dirty="0" sz="3600" lang="en-GB"/>
              <a:t>Doctors convicted for criminal offences are more likely to be erased from the Medical Register for Infamous Conduct     (or for bringing the profession into disrepute)</a:t>
            </a:r>
          </a:p>
          <a:p>
            <a:pPr algn="just"/>
            <a:r>
              <a:rPr dirty="0" sz="3600" lang="en-GB"/>
              <a:t>Sexual Offences</a:t>
            </a:r>
          </a:p>
          <a:p>
            <a:pPr algn="just"/>
            <a:r>
              <a:rPr dirty="0" sz="3600" lang="en-GB"/>
              <a:t>Lack of Insight</a:t>
            </a:r>
          </a:p>
          <a:p>
            <a:pPr algn="just"/>
            <a:r>
              <a:rPr dirty="0" sz="3600" lang="en-GB"/>
              <a:t>Dishonesty</a:t>
            </a:r>
          </a:p>
          <a:p>
            <a:pPr algn="just"/>
            <a:endParaRPr dirty="0" sz="3600" lang="en-GB"/>
          </a:p>
          <a:p>
            <a:pPr algn="just" indent="0" marL="0">
              <a:buNone/>
            </a:pPr>
            <a:endParaRPr dirty="0" sz="3600" lang="en-GB"/>
          </a:p>
          <a:p>
            <a:pPr algn="just" indent="0" marL="0">
              <a:buNone/>
            </a:pPr>
            <a:endParaRPr dirty="0" sz="3600" lang="en-GB"/>
          </a:p>
        </p:txBody>
      </p:sp>
      <p:sp>
        <p:nvSpPr>
          <p:cNvPr id="1048716"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247"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248"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49" name=""/>
        <p:cNvGrpSpPr/>
        <p:nvPr/>
      </p:nvGrpSpPr>
      <p:grpSpPr>
        <a:xfrm>
          <a:off x="0" y="0"/>
          <a:ext cx="0" cy="0"/>
          <a:chOff x="0" y="0"/>
          <a:chExt cx="0" cy="0"/>
        </a:xfrm>
      </p:grpSpPr>
      <p:sp>
        <p:nvSpPr>
          <p:cNvPr id="1048717" name="Title 8"/>
          <p:cNvSpPr>
            <a:spLocks noGrp="1"/>
          </p:cNvSpPr>
          <p:nvPr>
            <p:ph type="title"/>
          </p:nvPr>
        </p:nvSpPr>
        <p:spPr>
          <a:xfrm>
            <a:off x="1131531" y="312576"/>
            <a:ext cx="9707608" cy="618637"/>
          </a:xfrm>
        </p:spPr>
        <p:txBody>
          <a:bodyPr>
            <a:normAutofit/>
          </a:bodyPr>
          <a:p>
            <a:pPr algn="ctr"/>
            <a:r>
              <a:rPr b="1" dirty="0" lang="en-GB">
                <a:solidFill>
                  <a:srgbClr val="6600CC"/>
                </a:solidFill>
              </a:rPr>
              <a:t>Medical Liability and the Law</a:t>
            </a:r>
          </a:p>
        </p:txBody>
      </p:sp>
      <p:sp>
        <p:nvSpPr>
          <p:cNvPr id="1048718" name="Content Placeholder 9"/>
          <p:cNvSpPr>
            <a:spLocks noGrp="1"/>
          </p:cNvSpPr>
          <p:nvPr>
            <p:ph idx="1"/>
          </p:nvPr>
        </p:nvSpPr>
        <p:spPr>
          <a:xfrm>
            <a:off x="838200" y="1091682"/>
            <a:ext cx="10515600" cy="5682342"/>
          </a:xfrm>
        </p:spPr>
        <p:txBody>
          <a:bodyPr/>
          <a:p>
            <a:endParaRPr dirty="0" lang="en-GB"/>
          </a:p>
          <a:p>
            <a:endParaRPr dirty="0" lang="en-GB"/>
          </a:p>
          <a:p>
            <a:endParaRPr dirty="0" lang="en-GB"/>
          </a:p>
          <a:p>
            <a:endParaRPr dirty="0" sz="1400" lang="en-GB"/>
          </a:p>
          <a:p>
            <a:pPr algn="ctr" indent="0" marL="0">
              <a:buNone/>
            </a:pPr>
            <a:r>
              <a:rPr dirty="0" sz="5400" lang="en-GB">
                <a:solidFill>
                  <a:schemeClr val="bg1">
                    <a:lumMod val="50000"/>
                  </a:schemeClr>
                </a:solidFill>
              </a:rPr>
              <a:t>Anatomy of a Case</a:t>
            </a:r>
          </a:p>
        </p:txBody>
      </p:sp>
      <p:sp>
        <p:nvSpPr>
          <p:cNvPr id="1048719"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249"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250"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50" name=""/>
        <p:cNvGrpSpPr/>
        <p:nvPr/>
      </p:nvGrpSpPr>
      <p:grpSpPr>
        <a:xfrm>
          <a:off x="0" y="0"/>
          <a:ext cx="0" cy="0"/>
          <a:chOff x="0" y="0"/>
          <a:chExt cx="0" cy="0"/>
        </a:xfrm>
      </p:grpSpPr>
      <p:sp>
        <p:nvSpPr>
          <p:cNvPr id="1048720" name="Title 8"/>
          <p:cNvSpPr>
            <a:spLocks noGrp="1"/>
          </p:cNvSpPr>
          <p:nvPr>
            <p:ph type="title"/>
          </p:nvPr>
        </p:nvSpPr>
        <p:spPr>
          <a:xfrm>
            <a:off x="1131531" y="312576"/>
            <a:ext cx="9707608" cy="618637"/>
          </a:xfrm>
        </p:spPr>
        <p:txBody>
          <a:bodyPr>
            <a:normAutofit/>
          </a:bodyPr>
          <a:p>
            <a:pPr algn="ctr"/>
            <a:r>
              <a:rPr b="1" dirty="0" lang="en-GB">
                <a:solidFill>
                  <a:srgbClr val="6600CC"/>
                </a:solidFill>
              </a:rPr>
              <a:t>Medical Liability and the Law</a:t>
            </a:r>
          </a:p>
        </p:txBody>
      </p:sp>
      <p:sp>
        <p:nvSpPr>
          <p:cNvPr id="1048721" name="Content Placeholder 9"/>
          <p:cNvSpPr>
            <a:spLocks noGrp="1"/>
          </p:cNvSpPr>
          <p:nvPr>
            <p:ph idx="1"/>
          </p:nvPr>
        </p:nvSpPr>
        <p:spPr>
          <a:xfrm>
            <a:off x="838199" y="1091682"/>
            <a:ext cx="11164077" cy="5682342"/>
          </a:xfrm>
        </p:spPr>
        <p:txBody>
          <a:bodyPr>
            <a:normAutofit/>
          </a:bodyPr>
          <a:p>
            <a:pPr indent="0" marL="0">
              <a:buNone/>
            </a:pPr>
            <a:endParaRPr b="1" dirty="0" lang="en-GB"/>
          </a:p>
          <a:p>
            <a:pPr indent="0" marL="0">
              <a:buNone/>
            </a:pPr>
            <a:r>
              <a:rPr b="1" dirty="0" lang="en-GB"/>
              <a:t>2018</a:t>
            </a:r>
          </a:p>
          <a:p>
            <a:r>
              <a:rPr dirty="0" lang="en-GB"/>
              <a:t>Patient 16-year-old visiting on holidays from the USA</a:t>
            </a:r>
          </a:p>
          <a:p>
            <a:r>
              <a:rPr dirty="0" lang="en-GB"/>
              <a:t>Patient injured while playing basketball</a:t>
            </a:r>
          </a:p>
          <a:p>
            <a:endParaRPr dirty="0" lang="en-GB"/>
          </a:p>
          <a:p>
            <a:pPr indent="0" marL="0">
              <a:buNone/>
            </a:pPr>
            <a:r>
              <a:rPr b="1" dirty="0" lang="en-GB"/>
              <a:t>2021</a:t>
            </a:r>
          </a:p>
          <a:p>
            <a:r>
              <a:rPr dirty="0" lang="en-GB"/>
              <a:t>Dr Orji was to be arraigned and tried before the MDCN Disciplinary Tribunal in 2021, for the negligent and poor handling of his patient, </a:t>
            </a:r>
            <a:r>
              <a:rPr dirty="0" lang="en-GB" err="1"/>
              <a:t>Somtochukwu</a:t>
            </a:r>
            <a:r>
              <a:rPr dirty="0" lang="en-GB"/>
              <a:t> </a:t>
            </a:r>
            <a:r>
              <a:rPr dirty="0" lang="en-GB" err="1"/>
              <a:t>Ezi-Ashi</a:t>
            </a:r>
            <a:endParaRPr dirty="0" lang="en-GB"/>
          </a:p>
          <a:p>
            <a:endParaRPr dirty="0" lang="en-GB"/>
          </a:p>
          <a:p>
            <a:r>
              <a:rPr dirty="0" lang="en-GB"/>
              <a:t>Three attempts were stalled by his absence on a claim of ill health.</a:t>
            </a:r>
          </a:p>
          <a:p>
            <a:endParaRPr dirty="0" lang="en-GB"/>
          </a:p>
          <a:p>
            <a:r>
              <a:rPr dirty="0" lang="en-GB"/>
              <a:t>He further stalled the case by filing an enforcement of fundamental right suit against the Tribunal at the High Court of the Federal Capital Territory</a:t>
            </a:r>
          </a:p>
          <a:p>
            <a:endParaRPr dirty="0" lang="en-GB"/>
          </a:p>
        </p:txBody>
      </p:sp>
      <p:sp>
        <p:nvSpPr>
          <p:cNvPr id="1048722"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251"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252"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51" name=""/>
        <p:cNvGrpSpPr/>
        <p:nvPr/>
      </p:nvGrpSpPr>
      <p:grpSpPr>
        <a:xfrm>
          <a:off x="0" y="0"/>
          <a:ext cx="0" cy="0"/>
          <a:chOff x="0" y="0"/>
          <a:chExt cx="0" cy="0"/>
        </a:xfrm>
      </p:grpSpPr>
      <p:sp>
        <p:nvSpPr>
          <p:cNvPr id="1048723" name="Title 8"/>
          <p:cNvSpPr>
            <a:spLocks noGrp="1"/>
          </p:cNvSpPr>
          <p:nvPr>
            <p:ph type="title"/>
          </p:nvPr>
        </p:nvSpPr>
        <p:spPr>
          <a:xfrm>
            <a:off x="1131531" y="312576"/>
            <a:ext cx="9707608" cy="618637"/>
          </a:xfrm>
        </p:spPr>
        <p:txBody>
          <a:bodyPr>
            <a:normAutofit/>
          </a:bodyPr>
          <a:p>
            <a:pPr algn="ctr"/>
            <a:r>
              <a:rPr b="1" dirty="0" lang="en-GB">
                <a:solidFill>
                  <a:srgbClr val="6600CC"/>
                </a:solidFill>
              </a:rPr>
              <a:t>Medical Liability and the Law</a:t>
            </a:r>
          </a:p>
        </p:txBody>
      </p:sp>
      <p:sp>
        <p:nvSpPr>
          <p:cNvPr id="1048724" name="Content Placeholder 9"/>
          <p:cNvSpPr>
            <a:spLocks noGrp="1"/>
          </p:cNvSpPr>
          <p:nvPr>
            <p:ph idx="1"/>
          </p:nvPr>
        </p:nvSpPr>
        <p:spPr>
          <a:xfrm>
            <a:off x="838199" y="1091682"/>
            <a:ext cx="11058525" cy="5682342"/>
          </a:xfrm>
        </p:spPr>
        <p:txBody>
          <a:bodyPr>
            <a:normAutofit/>
          </a:bodyPr>
          <a:p>
            <a:endParaRPr dirty="0" lang="en-GB"/>
          </a:p>
          <a:p>
            <a:pPr algn="just"/>
            <a:r>
              <a:rPr b="1" dirty="0" lang="en-GB">
                <a:solidFill>
                  <a:srgbClr val="C00000"/>
                </a:solidFill>
              </a:rPr>
              <a:t>While the professional case stalled at the Medical and Dental Practitioners’ Disciplinary Tribunal, the Director of Public Prosecution, Lagos State continued with the prosecution of the criminal charge against Orji at the Lagos State High Court:</a:t>
            </a:r>
          </a:p>
          <a:p>
            <a:endParaRPr dirty="0" lang="en-GB"/>
          </a:p>
          <a:p>
            <a:pPr algn="ctr" indent="0" marL="0">
              <a:buNone/>
            </a:pPr>
            <a:r>
              <a:rPr dirty="0" sz="2400" i="1" lang="en-GB">
                <a:latin typeface="Times New Roman" panose="02020603050405020304" pitchFamily="18" charset="0"/>
                <a:cs typeface="Times New Roman" panose="02020603050405020304" pitchFamily="18" charset="0"/>
              </a:rPr>
              <a:t>The State Of Lagos V. </a:t>
            </a:r>
            <a:r>
              <a:rPr dirty="0" sz="2400" i="1" lang="en-GB" err="1">
                <a:latin typeface="Times New Roman" panose="02020603050405020304" pitchFamily="18" charset="0"/>
                <a:cs typeface="Times New Roman" panose="02020603050405020304" pitchFamily="18" charset="0"/>
              </a:rPr>
              <a:t>Dr.</a:t>
            </a:r>
            <a:r>
              <a:rPr dirty="0" sz="2400" i="1" lang="en-GB">
                <a:latin typeface="Times New Roman" panose="02020603050405020304" pitchFamily="18" charset="0"/>
                <a:cs typeface="Times New Roman" panose="02020603050405020304" pitchFamily="18" charset="0"/>
              </a:rPr>
              <a:t> </a:t>
            </a:r>
            <a:r>
              <a:rPr dirty="0" sz="2400" i="1" lang="en-GB" err="1">
                <a:latin typeface="Times New Roman" panose="02020603050405020304" pitchFamily="18" charset="0"/>
                <a:cs typeface="Times New Roman" panose="02020603050405020304" pitchFamily="18" charset="0"/>
              </a:rPr>
              <a:t>Ejike</a:t>
            </a:r>
            <a:r>
              <a:rPr dirty="0" sz="2400" i="1" lang="en-GB">
                <a:latin typeface="Times New Roman" panose="02020603050405020304" pitchFamily="18" charset="0"/>
                <a:cs typeface="Times New Roman" panose="02020603050405020304" pitchFamily="18" charset="0"/>
              </a:rPr>
              <a:t> Ferdinand Orji [Unreported Decision In Suit LD/8963C/2019]</a:t>
            </a:r>
          </a:p>
          <a:p>
            <a:endParaRPr b="1" dirty="0" lang="en-GB"/>
          </a:p>
          <a:p>
            <a:pPr indent="0" marL="0">
              <a:buNone/>
            </a:pPr>
            <a:r>
              <a:rPr b="1" dirty="0" lang="en-GB"/>
              <a:t>February 2022</a:t>
            </a:r>
          </a:p>
          <a:p>
            <a:r>
              <a:rPr dirty="0" lang="en-GB"/>
              <a:t>Re-arraigned on </a:t>
            </a:r>
          </a:p>
          <a:p>
            <a:pPr lvl="1"/>
            <a:r>
              <a:rPr b="1" dirty="0" lang="en-GB"/>
              <a:t>One count </a:t>
            </a:r>
            <a:r>
              <a:rPr dirty="0" lang="en-GB"/>
              <a:t>of causing grievous bodily harm to </a:t>
            </a:r>
            <a:r>
              <a:rPr dirty="0" lang="en-GB" err="1"/>
              <a:t>Ezi-Ashi</a:t>
            </a:r>
            <a:endParaRPr dirty="0" lang="en-GB"/>
          </a:p>
          <a:p>
            <a:pPr lvl="1"/>
            <a:r>
              <a:rPr b="1" dirty="0" lang="en-GB"/>
              <a:t>Two counts </a:t>
            </a:r>
            <a:r>
              <a:rPr dirty="0" lang="en-GB"/>
              <a:t>of endangering human life through reckless and negligent acts</a:t>
            </a:r>
          </a:p>
          <a:p>
            <a:pPr lvl="1"/>
            <a:r>
              <a:rPr b="1" dirty="0" lang="en-GB"/>
              <a:t>Three counts </a:t>
            </a:r>
            <a:r>
              <a:rPr dirty="0" lang="en-GB"/>
              <a:t>of breach of duty of person doing dangerous acts and endangering human life through reckless and dangerous acts in violation of sections 245, 251(1)(e), 209, 211 and 251(1)(e) respectively of the Criminal Law of Lagos State Cap C17 Laws of Lagos State 2015.</a:t>
            </a:r>
          </a:p>
          <a:p>
            <a:endParaRPr dirty="0" lang="en-GB"/>
          </a:p>
        </p:txBody>
      </p:sp>
      <p:sp>
        <p:nvSpPr>
          <p:cNvPr id="1048725"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253"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254"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52" name=""/>
        <p:cNvGrpSpPr/>
        <p:nvPr/>
      </p:nvGrpSpPr>
      <p:grpSpPr>
        <a:xfrm>
          <a:off x="0" y="0"/>
          <a:ext cx="0" cy="0"/>
          <a:chOff x="0" y="0"/>
          <a:chExt cx="0" cy="0"/>
        </a:xfrm>
      </p:grpSpPr>
      <p:sp>
        <p:nvSpPr>
          <p:cNvPr id="1048726" name="Title 8"/>
          <p:cNvSpPr>
            <a:spLocks noGrp="1"/>
          </p:cNvSpPr>
          <p:nvPr>
            <p:ph type="title"/>
          </p:nvPr>
        </p:nvSpPr>
        <p:spPr>
          <a:xfrm>
            <a:off x="1131531" y="312576"/>
            <a:ext cx="9707608" cy="618637"/>
          </a:xfrm>
        </p:spPr>
        <p:txBody>
          <a:bodyPr>
            <a:normAutofit/>
          </a:bodyPr>
          <a:p>
            <a:pPr algn="ctr"/>
            <a:r>
              <a:rPr b="1" dirty="0" lang="en-GB">
                <a:solidFill>
                  <a:srgbClr val="6600CC"/>
                </a:solidFill>
              </a:rPr>
              <a:t>Medical Liability and the Law</a:t>
            </a:r>
          </a:p>
        </p:txBody>
      </p:sp>
      <p:sp>
        <p:nvSpPr>
          <p:cNvPr id="1048727" name="Content Placeholder 9"/>
          <p:cNvSpPr>
            <a:spLocks noGrp="1"/>
          </p:cNvSpPr>
          <p:nvPr>
            <p:ph idx="1"/>
          </p:nvPr>
        </p:nvSpPr>
        <p:spPr>
          <a:xfrm>
            <a:off x="838200" y="1091682"/>
            <a:ext cx="10515600" cy="5682342"/>
          </a:xfrm>
        </p:spPr>
        <p:txBody>
          <a:bodyPr>
            <a:normAutofit/>
          </a:bodyPr>
          <a:p>
            <a:pPr algn="ctr" indent="0" marL="0">
              <a:buNone/>
            </a:pPr>
            <a:r>
              <a:rPr b="1" dirty="0" sz="3000" lang="en-GB">
                <a:solidFill>
                  <a:srgbClr val="C00000"/>
                </a:solidFill>
              </a:rPr>
              <a:t>Anatomy of a case that encompasses the aspects of Tort</a:t>
            </a:r>
          </a:p>
          <a:p>
            <a:pPr algn="ctr" indent="0" marL="0">
              <a:buNone/>
            </a:pPr>
            <a:r>
              <a:rPr dirty="0" sz="2000" i="1" lang="en-GB">
                <a:latin typeface="Times New Roman" panose="02020603050405020304" pitchFamily="18" charset="0"/>
                <a:cs typeface="Times New Roman" panose="02020603050405020304" pitchFamily="18" charset="0"/>
              </a:rPr>
              <a:t>The State Of Lagos V. </a:t>
            </a:r>
            <a:r>
              <a:rPr dirty="0" sz="2000" i="1" lang="en-GB" err="1">
                <a:latin typeface="Times New Roman" panose="02020603050405020304" pitchFamily="18" charset="0"/>
                <a:cs typeface="Times New Roman" panose="02020603050405020304" pitchFamily="18" charset="0"/>
              </a:rPr>
              <a:t>Dr.</a:t>
            </a:r>
            <a:r>
              <a:rPr dirty="0" sz="2000" i="1" lang="en-GB">
                <a:latin typeface="Times New Roman" panose="02020603050405020304" pitchFamily="18" charset="0"/>
                <a:cs typeface="Times New Roman" panose="02020603050405020304" pitchFamily="18" charset="0"/>
              </a:rPr>
              <a:t> </a:t>
            </a:r>
            <a:r>
              <a:rPr dirty="0" sz="2000" i="1" lang="en-GB" err="1">
                <a:latin typeface="Times New Roman" panose="02020603050405020304" pitchFamily="18" charset="0"/>
                <a:cs typeface="Times New Roman" panose="02020603050405020304" pitchFamily="18" charset="0"/>
              </a:rPr>
              <a:t>Ejike</a:t>
            </a:r>
            <a:r>
              <a:rPr dirty="0" sz="2000" i="1" lang="en-GB">
                <a:latin typeface="Times New Roman" panose="02020603050405020304" pitchFamily="18" charset="0"/>
                <a:cs typeface="Times New Roman" panose="02020603050405020304" pitchFamily="18" charset="0"/>
              </a:rPr>
              <a:t> Ferdinand Orji [Unreported Decision In Suit LD/8963C/2019]</a:t>
            </a:r>
          </a:p>
          <a:p>
            <a:pPr indent="0" marL="0">
              <a:buNone/>
            </a:pPr>
            <a:r>
              <a:rPr b="1" dirty="0" lang="en-GB"/>
              <a:t>INTRODUCTION</a:t>
            </a:r>
          </a:p>
          <a:p>
            <a:pPr indent="0" marL="0">
              <a:buNone/>
            </a:pPr>
            <a:r>
              <a:rPr dirty="0" lang="en-GB"/>
              <a:t>On 20th January 2023, Honourable Justice A. A Akintoye, sitting at the High Court of Lagos State ("the Trial Court") delivered judgment in respect of a criminal charge of medical negligence preferred against one Dr </a:t>
            </a:r>
            <a:r>
              <a:rPr dirty="0" lang="en-GB" err="1"/>
              <a:t>Ejike</a:t>
            </a:r>
            <a:r>
              <a:rPr dirty="0" lang="en-GB"/>
              <a:t> Ferdinand Orji ("the Defendant"). </a:t>
            </a:r>
          </a:p>
          <a:p>
            <a:pPr indent="0" marL="0">
              <a:buNone/>
            </a:pPr>
            <a:endParaRPr dirty="0" sz="1100" lang="en-GB"/>
          </a:p>
          <a:p>
            <a:pPr indent="0" marL="0">
              <a:buNone/>
            </a:pPr>
            <a:r>
              <a:rPr dirty="0" lang="en-GB"/>
              <a:t>The Trial Court, in its well-reasoned judgment, found the Defendant liable for recklessness and negligence in the provision of medical care and services that unfortunately led to the </a:t>
            </a:r>
            <a:r>
              <a:rPr b="1" dirty="0" lang="en-GB">
                <a:solidFill>
                  <a:srgbClr val="C00000"/>
                </a:solidFill>
              </a:rPr>
              <a:t>deformity of the left limb/leg </a:t>
            </a:r>
            <a:r>
              <a:rPr dirty="0" lang="en-GB"/>
              <a:t>of his patient, one Master </a:t>
            </a:r>
            <a:r>
              <a:rPr dirty="0" lang="en-GB" err="1"/>
              <a:t>Somi</a:t>
            </a:r>
            <a:r>
              <a:rPr dirty="0" lang="en-GB"/>
              <a:t> </a:t>
            </a:r>
            <a:r>
              <a:rPr dirty="0" lang="en-GB" err="1"/>
              <a:t>Ezi-ashi</a:t>
            </a:r>
            <a:r>
              <a:rPr dirty="0" lang="en-GB"/>
              <a:t> ("</a:t>
            </a:r>
            <a:r>
              <a:rPr dirty="0" lang="en-GB" err="1"/>
              <a:t>Somi</a:t>
            </a:r>
            <a:r>
              <a:rPr dirty="0" lang="en-GB"/>
              <a:t>" or "the Patient").</a:t>
            </a:r>
          </a:p>
          <a:p>
            <a:endParaRPr dirty="0" lang="en-GB"/>
          </a:p>
        </p:txBody>
      </p:sp>
      <p:sp>
        <p:nvSpPr>
          <p:cNvPr id="1048728"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255"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256"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8729" name="Title 8"/>
          <p:cNvSpPr>
            <a:spLocks noGrp="1"/>
          </p:cNvSpPr>
          <p:nvPr>
            <p:ph type="title"/>
          </p:nvPr>
        </p:nvSpPr>
        <p:spPr>
          <a:xfrm>
            <a:off x="1131531" y="75876"/>
            <a:ext cx="9707608" cy="618637"/>
          </a:xfrm>
        </p:spPr>
        <p:txBody>
          <a:bodyPr>
            <a:normAutofit/>
          </a:bodyPr>
          <a:p>
            <a:pPr algn="ctr"/>
            <a:r>
              <a:rPr b="1" dirty="0" lang="en-GB">
                <a:solidFill>
                  <a:srgbClr val="6600CC"/>
                </a:solidFill>
              </a:rPr>
              <a:t>Medical Liability and the Law</a:t>
            </a:r>
          </a:p>
        </p:txBody>
      </p:sp>
      <p:sp>
        <p:nvSpPr>
          <p:cNvPr id="1048730" name="Content Placeholder 9"/>
          <p:cNvSpPr>
            <a:spLocks noGrp="1"/>
          </p:cNvSpPr>
          <p:nvPr>
            <p:ph idx="1"/>
          </p:nvPr>
        </p:nvSpPr>
        <p:spPr>
          <a:xfrm>
            <a:off x="838200" y="789439"/>
            <a:ext cx="11087100" cy="6087611"/>
          </a:xfrm>
        </p:spPr>
        <p:txBody>
          <a:bodyPr>
            <a:normAutofit/>
          </a:bodyPr>
          <a:p>
            <a:pPr algn="ctr" indent="0" marL="0">
              <a:buNone/>
            </a:pPr>
            <a:r>
              <a:rPr b="1" dirty="0" sz="3000" lang="en-GB">
                <a:solidFill>
                  <a:srgbClr val="C00000"/>
                </a:solidFill>
              </a:rPr>
              <a:t>Anatomy of a case that encompasses the aspects of Tort</a:t>
            </a:r>
          </a:p>
          <a:p>
            <a:pPr indent="0" marL="0">
              <a:buNone/>
            </a:pPr>
            <a:r>
              <a:rPr b="1" dirty="0" lang="en-GB">
                <a:solidFill>
                  <a:srgbClr val="0000FF"/>
                </a:solidFill>
              </a:rPr>
              <a:t>SUMMARY OF FACTS</a:t>
            </a:r>
          </a:p>
          <a:p>
            <a:r>
              <a:rPr dirty="0" lang="en-GB"/>
              <a:t>Patient, </a:t>
            </a:r>
            <a:r>
              <a:rPr dirty="0" lang="en-GB" err="1"/>
              <a:t>Somi</a:t>
            </a:r>
            <a:r>
              <a:rPr dirty="0" lang="en-GB"/>
              <a:t>, injured his left leg whilst playing basketball on July 26, 2018</a:t>
            </a:r>
          </a:p>
          <a:p>
            <a:r>
              <a:rPr dirty="0" lang="en-GB"/>
              <a:t>Taken to </a:t>
            </a:r>
            <a:r>
              <a:rPr b="1" dirty="0" lang="en-GB"/>
              <a:t>Excel Children Medical Centre, Lagos </a:t>
            </a:r>
            <a:r>
              <a:rPr dirty="0" lang="en-GB"/>
              <a:t>("the hospital" or "the facility") by patient’s friend and a police officer for medical attention on the instruction of </a:t>
            </a:r>
            <a:r>
              <a:rPr dirty="0" lang="en-GB" err="1"/>
              <a:t>Somi's</a:t>
            </a:r>
            <a:r>
              <a:rPr dirty="0" lang="en-GB"/>
              <a:t> mother</a:t>
            </a:r>
          </a:p>
          <a:p>
            <a:r>
              <a:rPr dirty="0" lang="en-GB"/>
              <a:t>Mother arrived soon after</a:t>
            </a:r>
          </a:p>
          <a:p>
            <a:r>
              <a:rPr dirty="0" lang="en-GB"/>
              <a:t>Mr. Emmanuel and Mr. </a:t>
            </a:r>
            <a:r>
              <a:rPr dirty="0" lang="en-GB" err="1"/>
              <a:t>Makinde</a:t>
            </a:r>
            <a:r>
              <a:rPr dirty="0" lang="en-GB"/>
              <a:t> assisted in carrying </a:t>
            </a:r>
            <a:r>
              <a:rPr dirty="0" lang="en-GB" err="1"/>
              <a:t>Somi</a:t>
            </a:r>
            <a:r>
              <a:rPr dirty="0" lang="en-GB"/>
              <a:t> into the Defendant's theatre room. </a:t>
            </a:r>
          </a:p>
          <a:p>
            <a:r>
              <a:rPr dirty="0" lang="en-GB"/>
              <a:t>The Defendant then instructed the police office and patient’s friend to wait behind in the theatre to assist him further</a:t>
            </a:r>
          </a:p>
          <a:p>
            <a:r>
              <a:rPr dirty="0" lang="en-GB"/>
              <a:t>The Defendant gave both non-medical personnels surgical gloves to wear, which they did.</a:t>
            </a:r>
          </a:p>
          <a:p>
            <a:r>
              <a:rPr dirty="0" lang="en-GB"/>
              <a:t>The Defendant thereafter injected </a:t>
            </a:r>
            <a:r>
              <a:rPr dirty="0" lang="en-GB" err="1"/>
              <a:t>Somi</a:t>
            </a:r>
            <a:r>
              <a:rPr dirty="0" lang="en-GB"/>
              <a:t> with sedatives and thereby put him to sleep. </a:t>
            </a:r>
          </a:p>
          <a:p>
            <a:r>
              <a:rPr dirty="0" lang="en-GB"/>
              <a:t>Thereafter, the Defendant instructed Mr. Emmanuel and Mr. </a:t>
            </a:r>
            <a:r>
              <a:rPr dirty="0" lang="en-GB" err="1"/>
              <a:t>Makinde</a:t>
            </a:r>
            <a:r>
              <a:rPr dirty="0" lang="en-GB"/>
              <a:t> to pull </a:t>
            </a:r>
            <a:r>
              <a:rPr dirty="0" lang="en-GB" err="1"/>
              <a:t>Somi's</a:t>
            </a:r>
            <a:r>
              <a:rPr dirty="0" lang="en-GB"/>
              <a:t> leg from the upper thigh and the lower part of the leg respectively to enable him to reset </a:t>
            </a:r>
            <a:r>
              <a:rPr dirty="0" lang="en-GB" err="1"/>
              <a:t>Somi's</a:t>
            </a:r>
            <a:r>
              <a:rPr dirty="0" lang="en-GB"/>
              <a:t> leg</a:t>
            </a:r>
          </a:p>
        </p:txBody>
      </p:sp>
      <p:sp>
        <p:nvSpPr>
          <p:cNvPr id="1048731"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257"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258"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54" name=""/>
        <p:cNvGrpSpPr/>
        <p:nvPr/>
      </p:nvGrpSpPr>
      <p:grpSpPr>
        <a:xfrm>
          <a:off x="0" y="0"/>
          <a:ext cx="0" cy="0"/>
          <a:chOff x="0" y="0"/>
          <a:chExt cx="0" cy="0"/>
        </a:xfrm>
      </p:grpSpPr>
      <p:sp>
        <p:nvSpPr>
          <p:cNvPr id="1048732" name="Title 8"/>
          <p:cNvSpPr>
            <a:spLocks noGrp="1"/>
          </p:cNvSpPr>
          <p:nvPr>
            <p:ph type="title"/>
          </p:nvPr>
        </p:nvSpPr>
        <p:spPr>
          <a:xfrm>
            <a:off x="1131531" y="312576"/>
            <a:ext cx="9707608" cy="618637"/>
          </a:xfrm>
        </p:spPr>
        <p:txBody>
          <a:bodyPr>
            <a:normAutofit/>
          </a:bodyPr>
          <a:p>
            <a:pPr algn="ctr"/>
            <a:r>
              <a:rPr b="1" dirty="0" lang="en-GB">
                <a:solidFill>
                  <a:srgbClr val="6600CC"/>
                </a:solidFill>
              </a:rPr>
              <a:t>Medical Liability and the Law</a:t>
            </a:r>
          </a:p>
        </p:txBody>
      </p:sp>
      <p:sp>
        <p:nvSpPr>
          <p:cNvPr id="1048733" name="Content Placeholder 9"/>
          <p:cNvSpPr>
            <a:spLocks noGrp="1"/>
          </p:cNvSpPr>
          <p:nvPr>
            <p:ph idx="1"/>
          </p:nvPr>
        </p:nvSpPr>
        <p:spPr>
          <a:xfrm>
            <a:off x="838200" y="1091682"/>
            <a:ext cx="10515600" cy="5682342"/>
          </a:xfrm>
        </p:spPr>
        <p:txBody>
          <a:bodyPr>
            <a:normAutofit/>
          </a:bodyPr>
          <a:p>
            <a:pPr algn="ctr" indent="0" marL="0">
              <a:buNone/>
            </a:pPr>
            <a:r>
              <a:rPr b="1" dirty="0" sz="3000" lang="en-GB">
                <a:solidFill>
                  <a:srgbClr val="C00000"/>
                </a:solidFill>
              </a:rPr>
              <a:t>Anatomy of a case that encompasses the aspects of Tort</a:t>
            </a:r>
          </a:p>
          <a:p>
            <a:pPr algn="ctr" indent="0" marL="0">
              <a:buNone/>
            </a:pPr>
            <a:r>
              <a:rPr dirty="0" sz="2000" i="1" lang="en-GB">
                <a:latin typeface="Times New Roman" panose="02020603050405020304" pitchFamily="18" charset="0"/>
                <a:cs typeface="Times New Roman" panose="02020603050405020304" pitchFamily="18" charset="0"/>
              </a:rPr>
              <a:t>The State Of Lagos V. </a:t>
            </a:r>
            <a:r>
              <a:rPr dirty="0" sz="2000" i="1" lang="en-GB" err="1">
                <a:latin typeface="Times New Roman" panose="02020603050405020304" pitchFamily="18" charset="0"/>
                <a:cs typeface="Times New Roman" panose="02020603050405020304" pitchFamily="18" charset="0"/>
              </a:rPr>
              <a:t>Dr.</a:t>
            </a:r>
            <a:r>
              <a:rPr dirty="0" sz="2000" i="1" lang="en-GB">
                <a:latin typeface="Times New Roman" panose="02020603050405020304" pitchFamily="18" charset="0"/>
                <a:cs typeface="Times New Roman" panose="02020603050405020304" pitchFamily="18" charset="0"/>
              </a:rPr>
              <a:t> </a:t>
            </a:r>
            <a:r>
              <a:rPr dirty="0" sz="2000" i="1" lang="en-GB" err="1">
                <a:latin typeface="Times New Roman" panose="02020603050405020304" pitchFamily="18" charset="0"/>
                <a:cs typeface="Times New Roman" panose="02020603050405020304" pitchFamily="18" charset="0"/>
              </a:rPr>
              <a:t>Ejike</a:t>
            </a:r>
            <a:r>
              <a:rPr dirty="0" sz="2000" i="1" lang="en-GB">
                <a:latin typeface="Times New Roman" panose="02020603050405020304" pitchFamily="18" charset="0"/>
                <a:cs typeface="Times New Roman" panose="02020603050405020304" pitchFamily="18" charset="0"/>
              </a:rPr>
              <a:t> Ferdinand Orji [Unreported Decision In Suit LD/8963C/2019]</a:t>
            </a:r>
          </a:p>
          <a:p>
            <a:r>
              <a:rPr dirty="0" lang="en-GB"/>
              <a:t>Defendant wrapped </a:t>
            </a:r>
            <a:r>
              <a:rPr dirty="0" lang="en-GB" err="1"/>
              <a:t>Somi's</a:t>
            </a:r>
            <a:r>
              <a:rPr dirty="0" lang="en-GB"/>
              <a:t> leg with a </a:t>
            </a:r>
            <a:r>
              <a:rPr dirty="0" lang="en-GB" err="1"/>
              <a:t>fiber</a:t>
            </a:r>
            <a:r>
              <a:rPr dirty="0" lang="en-GB"/>
              <a:t> glass cast. </a:t>
            </a:r>
          </a:p>
          <a:p>
            <a:r>
              <a:rPr dirty="0" lang="en-GB" err="1"/>
              <a:t>Somi's</a:t>
            </a:r>
            <a:r>
              <a:rPr dirty="0" lang="en-GB"/>
              <a:t> mother was surprised why </a:t>
            </a:r>
            <a:r>
              <a:rPr dirty="0" lang="en-GB" err="1"/>
              <a:t>Somi's</a:t>
            </a:r>
            <a:r>
              <a:rPr dirty="0" lang="en-GB"/>
              <a:t> leg was completely encased in a cast, even before an x-ray was carried out to determine the nature and severity of the</a:t>
            </a:r>
          </a:p>
          <a:p>
            <a:r>
              <a:rPr dirty="0" lang="en-GB" err="1"/>
              <a:t>Somi</a:t>
            </a:r>
            <a:r>
              <a:rPr dirty="0" lang="en-GB"/>
              <a:t> woke up complaining of excruciating pains and burning sensations caused by the tightness of the cast on his leg. </a:t>
            </a:r>
          </a:p>
          <a:p>
            <a:r>
              <a:rPr dirty="0" lang="en-GB"/>
              <a:t>After the x-ray was done, </a:t>
            </a:r>
            <a:r>
              <a:rPr dirty="0" lang="en-GB" err="1"/>
              <a:t>Somi</a:t>
            </a:r>
            <a:r>
              <a:rPr dirty="0" lang="en-GB"/>
              <a:t> and his mother returned to the Defendant's facility, </a:t>
            </a:r>
            <a:r>
              <a:rPr b="1" dirty="0" lang="en-GB">
                <a:solidFill>
                  <a:srgbClr val="FF0000"/>
                </a:solidFill>
              </a:rPr>
              <a:t>but the Defendant was not available at the hospital. </a:t>
            </a:r>
          </a:p>
        </p:txBody>
      </p:sp>
      <p:sp>
        <p:nvSpPr>
          <p:cNvPr id="1048734"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259"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260"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8735" name="Title 8"/>
          <p:cNvSpPr>
            <a:spLocks noGrp="1"/>
          </p:cNvSpPr>
          <p:nvPr>
            <p:ph type="title"/>
          </p:nvPr>
        </p:nvSpPr>
        <p:spPr>
          <a:xfrm>
            <a:off x="1131531" y="312576"/>
            <a:ext cx="9707608" cy="618637"/>
          </a:xfrm>
        </p:spPr>
        <p:txBody>
          <a:bodyPr>
            <a:normAutofit/>
          </a:bodyPr>
          <a:p>
            <a:pPr algn="ctr"/>
            <a:r>
              <a:rPr b="1" dirty="0" lang="en-GB">
                <a:solidFill>
                  <a:srgbClr val="6600CC"/>
                </a:solidFill>
              </a:rPr>
              <a:t>Medical Liability and the Law</a:t>
            </a:r>
          </a:p>
        </p:txBody>
      </p:sp>
      <p:sp>
        <p:nvSpPr>
          <p:cNvPr id="1048736" name="Content Placeholder 9"/>
          <p:cNvSpPr>
            <a:spLocks noGrp="1"/>
          </p:cNvSpPr>
          <p:nvPr>
            <p:ph idx="1"/>
          </p:nvPr>
        </p:nvSpPr>
        <p:spPr>
          <a:xfrm>
            <a:off x="838200" y="1091682"/>
            <a:ext cx="10515600" cy="5682342"/>
          </a:xfrm>
        </p:spPr>
        <p:txBody>
          <a:bodyPr>
            <a:normAutofit/>
          </a:bodyPr>
          <a:p>
            <a:pPr algn="ctr" indent="0" marL="0">
              <a:buNone/>
            </a:pPr>
            <a:r>
              <a:rPr b="1" dirty="0" sz="3000" lang="en-GB">
                <a:solidFill>
                  <a:srgbClr val="C00000"/>
                </a:solidFill>
              </a:rPr>
              <a:t>Anatomy of a case that encompasses the aspects of Tort</a:t>
            </a:r>
          </a:p>
          <a:p>
            <a:pPr algn="ctr" indent="0" marL="0">
              <a:buNone/>
            </a:pPr>
            <a:r>
              <a:rPr dirty="0" sz="2000" i="1" lang="en-GB">
                <a:latin typeface="Times New Roman" panose="02020603050405020304" pitchFamily="18" charset="0"/>
                <a:cs typeface="Times New Roman" panose="02020603050405020304" pitchFamily="18" charset="0"/>
              </a:rPr>
              <a:t>The State Of Lagos V. </a:t>
            </a:r>
            <a:r>
              <a:rPr dirty="0" sz="2000" i="1" lang="en-GB" err="1">
                <a:latin typeface="Times New Roman" panose="02020603050405020304" pitchFamily="18" charset="0"/>
                <a:cs typeface="Times New Roman" panose="02020603050405020304" pitchFamily="18" charset="0"/>
              </a:rPr>
              <a:t>Dr.</a:t>
            </a:r>
            <a:r>
              <a:rPr dirty="0" sz="2000" i="1" lang="en-GB">
                <a:latin typeface="Times New Roman" panose="02020603050405020304" pitchFamily="18" charset="0"/>
                <a:cs typeface="Times New Roman" panose="02020603050405020304" pitchFamily="18" charset="0"/>
              </a:rPr>
              <a:t> </a:t>
            </a:r>
            <a:r>
              <a:rPr dirty="0" sz="2000" i="1" lang="en-GB" err="1">
                <a:latin typeface="Times New Roman" panose="02020603050405020304" pitchFamily="18" charset="0"/>
                <a:cs typeface="Times New Roman" panose="02020603050405020304" pitchFamily="18" charset="0"/>
              </a:rPr>
              <a:t>Ejike</a:t>
            </a:r>
            <a:r>
              <a:rPr dirty="0" sz="2000" i="1" lang="en-GB">
                <a:latin typeface="Times New Roman" panose="02020603050405020304" pitchFamily="18" charset="0"/>
                <a:cs typeface="Times New Roman" panose="02020603050405020304" pitchFamily="18" charset="0"/>
              </a:rPr>
              <a:t> Ferdinand Orji [Unreported Decision In Suit LD/8963C/2019]</a:t>
            </a:r>
          </a:p>
          <a:p>
            <a:r>
              <a:rPr dirty="0" lang="en-GB" err="1"/>
              <a:t>Somi</a:t>
            </a:r>
            <a:r>
              <a:rPr dirty="0" lang="en-GB"/>
              <a:t> kept complaining of the tightness of the cast. </a:t>
            </a:r>
          </a:p>
          <a:p>
            <a:r>
              <a:rPr dirty="0" lang="en-GB" err="1"/>
              <a:t>Somi's</a:t>
            </a:r>
            <a:r>
              <a:rPr dirty="0" lang="en-GB"/>
              <a:t> mother complained to the Defendant on the phone that </a:t>
            </a:r>
            <a:r>
              <a:rPr dirty="0" lang="en-GB" err="1"/>
              <a:t>Somi</a:t>
            </a:r>
            <a:r>
              <a:rPr dirty="0" lang="en-GB"/>
              <a:t> was going through excruciating pain and The Defendant </a:t>
            </a:r>
            <a:r>
              <a:rPr dirty="0" lang="en-GB" u="sng"/>
              <a:t>dismissed her concerns </a:t>
            </a:r>
            <a:r>
              <a:rPr dirty="0" lang="en-GB"/>
              <a:t>stating that the tightness of the cast will reduce in two days and that </a:t>
            </a:r>
            <a:r>
              <a:rPr dirty="0" lang="en-GB" err="1"/>
              <a:t>Somi</a:t>
            </a:r>
            <a:r>
              <a:rPr dirty="0" lang="en-GB"/>
              <a:t> should return to the hospital in two (2) weeks' time.</a:t>
            </a:r>
          </a:p>
          <a:p>
            <a:r>
              <a:rPr dirty="0" lang="en-GB"/>
              <a:t>On the night of the injury, 26th July 2018, </a:t>
            </a:r>
            <a:r>
              <a:rPr dirty="0" lang="en-GB" err="1"/>
              <a:t>Somi</a:t>
            </a:r>
            <a:r>
              <a:rPr dirty="0" lang="en-GB"/>
              <a:t> was unable to sleep throughout the night as the cast was too tight and he was in excruciating pain.</a:t>
            </a:r>
          </a:p>
        </p:txBody>
      </p:sp>
      <p:sp>
        <p:nvSpPr>
          <p:cNvPr id="1048737"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261"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262"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56" name=""/>
        <p:cNvGrpSpPr/>
        <p:nvPr/>
      </p:nvGrpSpPr>
      <p:grpSpPr>
        <a:xfrm>
          <a:off x="0" y="0"/>
          <a:ext cx="0" cy="0"/>
          <a:chOff x="0" y="0"/>
          <a:chExt cx="0" cy="0"/>
        </a:xfrm>
      </p:grpSpPr>
      <p:sp>
        <p:nvSpPr>
          <p:cNvPr id="1048738" name="Title 8"/>
          <p:cNvSpPr>
            <a:spLocks noGrp="1"/>
          </p:cNvSpPr>
          <p:nvPr>
            <p:ph type="title"/>
          </p:nvPr>
        </p:nvSpPr>
        <p:spPr>
          <a:xfrm>
            <a:off x="1131531" y="312576"/>
            <a:ext cx="9707608" cy="618637"/>
          </a:xfrm>
        </p:spPr>
        <p:txBody>
          <a:bodyPr>
            <a:normAutofit/>
          </a:bodyPr>
          <a:p>
            <a:pPr algn="ctr"/>
            <a:r>
              <a:rPr b="1" dirty="0" lang="en-GB">
                <a:solidFill>
                  <a:srgbClr val="6600CC"/>
                </a:solidFill>
              </a:rPr>
              <a:t>Medical Liability and the Law</a:t>
            </a:r>
          </a:p>
        </p:txBody>
      </p:sp>
      <p:sp>
        <p:nvSpPr>
          <p:cNvPr id="1048739" name="Content Placeholder 9"/>
          <p:cNvSpPr>
            <a:spLocks noGrp="1"/>
          </p:cNvSpPr>
          <p:nvPr>
            <p:ph idx="1"/>
          </p:nvPr>
        </p:nvSpPr>
        <p:spPr>
          <a:xfrm>
            <a:off x="838200" y="1091682"/>
            <a:ext cx="10515600" cy="5682342"/>
          </a:xfrm>
        </p:spPr>
        <p:txBody>
          <a:bodyPr>
            <a:normAutofit/>
          </a:bodyPr>
          <a:p>
            <a:pPr algn="ctr" indent="0" marL="0">
              <a:buNone/>
            </a:pPr>
            <a:r>
              <a:rPr b="1" dirty="0" sz="3000" lang="en-GB">
                <a:solidFill>
                  <a:srgbClr val="C00000"/>
                </a:solidFill>
              </a:rPr>
              <a:t>Anatomy of a case that encompasses the aspects of Tort</a:t>
            </a:r>
          </a:p>
          <a:p>
            <a:pPr algn="ctr" indent="0" marL="0">
              <a:buNone/>
            </a:pPr>
            <a:r>
              <a:rPr dirty="0" sz="2000" i="1" lang="en-GB">
                <a:latin typeface="Times New Roman" panose="02020603050405020304" pitchFamily="18" charset="0"/>
                <a:cs typeface="Times New Roman" panose="02020603050405020304" pitchFamily="18" charset="0"/>
              </a:rPr>
              <a:t>The State Of Lagos V. </a:t>
            </a:r>
            <a:r>
              <a:rPr dirty="0" sz="2000" i="1" lang="en-GB" err="1">
                <a:latin typeface="Times New Roman" panose="02020603050405020304" pitchFamily="18" charset="0"/>
                <a:cs typeface="Times New Roman" panose="02020603050405020304" pitchFamily="18" charset="0"/>
              </a:rPr>
              <a:t>Dr.</a:t>
            </a:r>
            <a:r>
              <a:rPr dirty="0" sz="2000" i="1" lang="en-GB">
                <a:latin typeface="Times New Roman" panose="02020603050405020304" pitchFamily="18" charset="0"/>
                <a:cs typeface="Times New Roman" panose="02020603050405020304" pitchFamily="18" charset="0"/>
              </a:rPr>
              <a:t> </a:t>
            </a:r>
            <a:r>
              <a:rPr dirty="0" sz="2000" i="1" lang="en-GB" err="1">
                <a:latin typeface="Times New Roman" panose="02020603050405020304" pitchFamily="18" charset="0"/>
                <a:cs typeface="Times New Roman" panose="02020603050405020304" pitchFamily="18" charset="0"/>
              </a:rPr>
              <a:t>Ejike</a:t>
            </a:r>
            <a:r>
              <a:rPr dirty="0" sz="2000" i="1" lang="en-GB">
                <a:latin typeface="Times New Roman" panose="02020603050405020304" pitchFamily="18" charset="0"/>
                <a:cs typeface="Times New Roman" panose="02020603050405020304" pitchFamily="18" charset="0"/>
              </a:rPr>
              <a:t> Ferdinand Orji [Unreported Decision In Suit LD/8963C/2019]</a:t>
            </a:r>
          </a:p>
          <a:p>
            <a:r>
              <a:rPr dirty="0" lang="en-GB"/>
              <a:t>Next day, July 27, 2018, </a:t>
            </a:r>
            <a:r>
              <a:rPr dirty="0" lang="en-GB" err="1"/>
              <a:t>Somi</a:t>
            </a:r>
            <a:r>
              <a:rPr dirty="0" lang="en-GB"/>
              <a:t> and his mother returned to the Defendant's facility where they met the Defendant. </a:t>
            </a:r>
          </a:p>
          <a:p>
            <a:r>
              <a:rPr dirty="0" lang="en-GB" err="1"/>
              <a:t>Somi's</a:t>
            </a:r>
            <a:r>
              <a:rPr dirty="0" lang="en-GB"/>
              <a:t> mother reiterated that </a:t>
            </a:r>
            <a:r>
              <a:rPr dirty="0" lang="en-GB" err="1"/>
              <a:t>Somi</a:t>
            </a:r>
            <a:r>
              <a:rPr dirty="0" lang="en-GB"/>
              <a:t> was experiencing excruciating pains and had in fact not slept throughout the night because the cast was too tight. The Defendant examined </a:t>
            </a:r>
            <a:r>
              <a:rPr dirty="0" lang="en-GB" err="1"/>
              <a:t>Somi</a:t>
            </a:r>
            <a:r>
              <a:rPr dirty="0" lang="en-GB"/>
              <a:t> and indeed confirmed that there was too much pressure on his left leg. However, rather than completely remove the tight cast on </a:t>
            </a:r>
            <a:r>
              <a:rPr dirty="0" lang="en-GB" err="1"/>
              <a:t>Somi's</a:t>
            </a:r>
            <a:r>
              <a:rPr dirty="0" lang="en-GB"/>
              <a:t> leg, the Defendant, cut a square patch off the cast at the back of </a:t>
            </a:r>
            <a:r>
              <a:rPr dirty="0" lang="en-GB" err="1"/>
              <a:t>Somi's</a:t>
            </a:r>
            <a:r>
              <a:rPr dirty="0" lang="en-GB"/>
              <a:t> upper thigh, which he said would relieve the tightness</a:t>
            </a:r>
          </a:p>
        </p:txBody>
      </p:sp>
      <p:sp>
        <p:nvSpPr>
          <p:cNvPr id="1048740"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263"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264"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57" name=""/>
        <p:cNvGrpSpPr/>
        <p:nvPr/>
      </p:nvGrpSpPr>
      <p:grpSpPr>
        <a:xfrm>
          <a:off x="0" y="0"/>
          <a:ext cx="0" cy="0"/>
          <a:chOff x="0" y="0"/>
          <a:chExt cx="0" cy="0"/>
        </a:xfrm>
      </p:grpSpPr>
      <p:sp>
        <p:nvSpPr>
          <p:cNvPr id="1048741" name="Title 8"/>
          <p:cNvSpPr>
            <a:spLocks noGrp="1"/>
          </p:cNvSpPr>
          <p:nvPr>
            <p:ph type="title"/>
          </p:nvPr>
        </p:nvSpPr>
        <p:spPr>
          <a:xfrm>
            <a:off x="1131531" y="312576"/>
            <a:ext cx="9707608" cy="618637"/>
          </a:xfrm>
        </p:spPr>
        <p:txBody>
          <a:bodyPr>
            <a:normAutofit/>
          </a:bodyPr>
          <a:p>
            <a:pPr algn="ctr"/>
            <a:r>
              <a:rPr b="1" dirty="0" lang="en-GB">
                <a:solidFill>
                  <a:srgbClr val="6600CC"/>
                </a:solidFill>
              </a:rPr>
              <a:t>Medical Liability and the Law</a:t>
            </a:r>
          </a:p>
        </p:txBody>
      </p:sp>
      <p:sp>
        <p:nvSpPr>
          <p:cNvPr id="1048742" name="Content Placeholder 9"/>
          <p:cNvSpPr>
            <a:spLocks noGrp="1"/>
          </p:cNvSpPr>
          <p:nvPr>
            <p:ph idx="1"/>
          </p:nvPr>
        </p:nvSpPr>
        <p:spPr>
          <a:xfrm>
            <a:off x="838199" y="1091682"/>
            <a:ext cx="11164077" cy="5682342"/>
          </a:xfrm>
        </p:spPr>
        <p:txBody>
          <a:bodyPr>
            <a:normAutofit/>
          </a:bodyPr>
          <a:p>
            <a:pPr algn="ctr" indent="0" marL="0">
              <a:buNone/>
            </a:pPr>
            <a:r>
              <a:rPr b="1" dirty="0" sz="3000" lang="en-GB">
                <a:solidFill>
                  <a:srgbClr val="C00000"/>
                </a:solidFill>
              </a:rPr>
              <a:t>Anatomy of a case that encompasses the aspects of Tort</a:t>
            </a:r>
          </a:p>
          <a:p>
            <a:pPr algn="ctr" indent="0" marL="0">
              <a:buNone/>
            </a:pPr>
            <a:r>
              <a:rPr dirty="0" sz="2000" i="1" lang="en-GB">
                <a:latin typeface="Times New Roman" panose="02020603050405020304" pitchFamily="18" charset="0"/>
                <a:cs typeface="Times New Roman" panose="02020603050405020304" pitchFamily="18" charset="0"/>
              </a:rPr>
              <a:t>The State Of Lagos V. </a:t>
            </a:r>
            <a:r>
              <a:rPr dirty="0" sz="2000" i="1" lang="en-GB" err="1">
                <a:latin typeface="Times New Roman" panose="02020603050405020304" pitchFamily="18" charset="0"/>
                <a:cs typeface="Times New Roman" panose="02020603050405020304" pitchFamily="18" charset="0"/>
              </a:rPr>
              <a:t>Dr.</a:t>
            </a:r>
            <a:r>
              <a:rPr dirty="0" sz="2000" i="1" lang="en-GB">
                <a:latin typeface="Times New Roman" panose="02020603050405020304" pitchFamily="18" charset="0"/>
                <a:cs typeface="Times New Roman" panose="02020603050405020304" pitchFamily="18" charset="0"/>
              </a:rPr>
              <a:t> </a:t>
            </a:r>
            <a:r>
              <a:rPr dirty="0" sz="2000" i="1" lang="en-GB" err="1">
                <a:latin typeface="Times New Roman" panose="02020603050405020304" pitchFamily="18" charset="0"/>
                <a:cs typeface="Times New Roman" panose="02020603050405020304" pitchFamily="18" charset="0"/>
              </a:rPr>
              <a:t>Ejike</a:t>
            </a:r>
            <a:r>
              <a:rPr dirty="0" sz="2000" i="1" lang="en-GB">
                <a:latin typeface="Times New Roman" panose="02020603050405020304" pitchFamily="18" charset="0"/>
                <a:cs typeface="Times New Roman" panose="02020603050405020304" pitchFamily="18" charset="0"/>
              </a:rPr>
              <a:t> Ferdinand Orji [Unreported Decision In Suit LD/8963C/2019]</a:t>
            </a:r>
          </a:p>
          <a:p>
            <a:r>
              <a:rPr dirty="0" lang="en-GB"/>
              <a:t>Day 5, July 30, 2018, </a:t>
            </a:r>
            <a:r>
              <a:rPr dirty="0" lang="en-GB" err="1"/>
              <a:t>Somi</a:t>
            </a:r>
            <a:r>
              <a:rPr dirty="0" lang="en-GB"/>
              <a:t> was rushed to another hospital and after series of tests, </a:t>
            </a:r>
            <a:r>
              <a:rPr dirty="0" lang="en-GB" err="1"/>
              <a:t>Somi</a:t>
            </a:r>
            <a:r>
              <a:rPr dirty="0" lang="en-GB"/>
              <a:t> was found to have developed compartment syndrome caused by the tight cast. </a:t>
            </a:r>
          </a:p>
          <a:p>
            <a:endParaRPr dirty="0" sz="800" lang="en-GB"/>
          </a:p>
          <a:p>
            <a:r>
              <a:rPr dirty="0" lang="en-GB"/>
              <a:t>Blood supply and oxygen had been cut off from </a:t>
            </a:r>
            <a:r>
              <a:rPr dirty="0" lang="en-GB" err="1"/>
              <a:t>Somi's</a:t>
            </a:r>
            <a:r>
              <a:rPr dirty="0" lang="en-GB"/>
              <a:t> leg. The leg was now in danger being </a:t>
            </a:r>
            <a:r>
              <a:rPr dirty="0" lang="en-GB" err="1"/>
              <a:t>Somi</a:t>
            </a:r>
            <a:r>
              <a:rPr dirty="0" lang="en-GB"/>
              <a:t> had to undergo surgery to stand any chance of saving his leg. </a:t>
            </a:r>
          </a:p>
          <a:p>
            <a:r>
              <a:rPr dirty="0" lang="en-GB"/>
              <a:t>Between 2nd -10th August, </a:t>
            </a:r>
            <a:r>
              <a:rPr dirty="0" lang="en-GB" err="1"/>
              <a:t>Somi</a:t>
            </a:r>
            <a:r>
              <a:rPr dirty="0" lang="en-GB"/>
              <a:t> had six (6) surgeries performed on his left leg to correct the damage caused by the tight cast. </a:t>
            </a:r>
            <a:r>
              <a:rPr b="1" dirty="0" lang="en-GB"/>
              <a:t>During this period, the Defendant never contacted </a:t>
            </a:r>
            <a:r>
              <a:rPr b="1" dirty="0" lang="en-GB" err="1"/>
              <a:t>Somi's</a:t>
            </a:r>
            <a:r>
              <a:rPr b="1" dirty="0" lang="en-GB"/>
              <a:t> parents to ask about </a:t>
            </a:r>
            <a:r>
              <a:rPr b="1" dirty="0" lang="en-GB" err="1"/>
              <a:t>Somi's</a:t>
            </a:r>
            <a:r>
              <a:rPr b="1" dirty="0" lang="en-GB"/>
              <a:t> wellbeing.</a:t>
            </a:r>
          </a:p>
        </p:txBody>
      </p:sp>
      <p:sp>
        <p:nvSpPr>
          <p:cNvPr id="1048743"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265"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266"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58" name=""/>
        <p:cNvGrpSpPr/>
        <p:nvPr/>
      </p:nvGrpSpPr>
      <p:grpSpPr>
        <a:xfrm>
          <a:off x="0" y="0"/>
          <a:ext cx="0" cy="0"/>
          <a:chOff x="0" y="0"/>
          <a:chExt cx="0" cy="0"/>
        </a:xfrm>
      </p:grpSpPr>
      <p:sp>
        <p:nvSpPr>
          <p:cNvPr id="1048744" name="Title 8"/>
          <p:cNvSpPr>
            <a:spLocks noGrp="1"/>
          </p:cNvSpPr>
          <p:nvPr>
            <p:ph type="title"/>
          </p:nvPr>
        </p:nvSpPr>
        <p:spPr>
          <a:xfrm>
            <a:off x="1131531" y="312576"/>
            <a:ext cx="9707608" cy="618637"/>
          </a:xfrm>
        </p:spPr>
        <p:txBody>
          <a:bodyPr>
            <a:normAutofit/>
          </a:bodyPr>
          <a:p>
            <a:pPr algn="ctr"/>
            <a:r>
              <a:rPr b="1" dirty="0" lang="en-GB">
                <a:solidFill>
                  <a:srgbClr val="6600CC"/>
                </a:solidFill>
              </a:rPr>
              <a:t>Medical Liability and the Law</a:t>
            </a:r>
          </a:p>
        </p:txBody>
      </p:sp>
      <p:sp>
        <p:nvSpPr>
          <p:cNvPr id="1048745" name="Content Placeholder 9"/>
          <p:cNvSpPr>
            <a:spLocks noGrp="1"/>
          </p:cNvSpPr>
          <p:nvPr>
            <p:ph idx="1"/>
          </p:nvPr>
        </p:nvSpPr>
        <p:spPr>
          <a:xfrm>
            <a:off x="838199" y="1091682"/>
            <a:ext cx="11164077" cy="5682342"/>
          </a:xfrm>
        </p:spPr>
        <p:txBody>
          <a:bodyPr>
            <a:normAutofit/>
          </a:bodyPr>
          <a:p>
            <a:pPr algn="ctr" indent="0" marL="0">
              <a:buNone/>
            </a:pPr>
            <a:r>
              <a:rPr b="1" dirty="0" sz="3000" lang="en-GB">
                <a:solidFill>
                  <a:srgbClr val="C00000"/>
                </a:solidFill>
              </a:rPr>
              <a:t>Anatomy of a case that encompasses the aspects of Tort</a:t>
            </a:r>
          </a:p>
          <a:p>
            <a:pPr algn="ctr" indent="0" marL="0">
              <a:buNone/>
            </a:pPr>
            <a:r>
              <a:rPr dirty="0" sz="2400" i="1" lang="en-GB">
                <a:latin typeface="Times New Roman" panose="02020603050405020304" pitchFamily="18" charset="0"/>
                <a:cs typeface="Times New Roman" panose="02020603050405020304" pitchFamily="18" charset="0"/>
              </a:rPr>
              <a:t>The State Of Lagos V. </a:t>
            </a:r>
            <a:r>
              <a:rPr dirty="0" sz="2400" i="1" lang="en-GB" err="1">
                <a:latin typeface="Times New Roman" panose="02020603050405020304" pitchFamily="18" charset="0"/>
                <a:cs typeface="Times New Roman" panose="02020603050405020304" pitchFamily="18" charset="0"/>
              </a:rPr>
              <a:t>Dr.</a:t>
            </a:r>
            <a:r>
              <a:rPr dirty="0" sz="2400" i="1" lang="en-GB">
                <a:latin typeface="Times New Roman" panose="02020603050405020304" pitchFamily="18" charset="0"/>
                <a:cs typeface="Times New Roman" panose="02020603050405020304" pitchFamily="18" charset="0"/>
              </a:rPr>
              <a:t> </a:t>
            </a:r>
            <a:r>
              <a:rPr dirty="0" sz="2400" i="1" lang="en-GB" err="1">
                <a:latin typeface="Times New Roman" panose="02020603050405020304" pitchFamily="18" charset="0"/>
                <a:cs typeface="Times New Roman" panose="02020603050405020304" pitchFamily="18" charset="0"/>
              </a:rPr>
              <a:t>Ejike</a:t>
            </a:r>
            <a:r>
              <a:rPr dirty="0" sz="2400" i="1" lang="en-GB">
                <a:latin typeface="Times New Roman" panose="02020603050405020304" pitchFamily="18" charset="0"/>
                <a:cs typeface="Times New Roman" panose="02020603050405020304" pitchFamily="18" charset="0"/>
              </a:rPr>
              <a:t> Ferdinand Orji [Unreported Decision In Suit LD/8963C/2019]</a:t>
            </a:r>
          </a:p>
          <a:p>
            <a:r>
              <a:rPr dirty="0" lang="en-GB"/>
              <a:t>On arriving home, </a:t>
            </a:r>
            <a:r>
              <a:rPr dirty="0" lang="en-GB" err="1"/>
              <a:t>Somi</a:t>
            </a:r>
            <a:r>
              <a:rPr dirty="0" lang="en-GB"/>
              <a:t> called his mother's attention to a smelly and sticky liquid oozing from the square/window which the Defendant had </a:t>
            </a:r>
          </a:p>
          <a:p>
            <a:r>
              <a:rPr dirty="0" lang="en-GB" err="1"/>
              <a:t>Somi's</a:t>
            </a:r>
            <a:r>
              <a:rPr dirty="0" lang="en-GB"/>
              <a:t> mother and father immediately took </a:t>
            </a:r>
            <a:r>
              <a:rPr dirty="0" lang="en-GB" err="1"/>
              <a:t>Somi</a:t>
            </a:r>
            <a:r>
              <a:rPr dirty="0" lang="en-GB"/>
              <a:t> back to the Defendant's facility to be examined. </a:t>
            </a:r>
          </a:p>
          <a:p>
            <a:r>
              <a:rPr dirty="0" lang="en-GB">
                <a:solidFill>
                  <a:srgbClr val="FF0000"/>
                </a:solidFill>
              </a:rPr>
              <a:t>After much persuasion, </a:t>
            </a:r>
            <a:r>
              <a:rPr dirty="0" lang="en-GB" u="sng"/>
              <a:t>the Defendant reluctantly removed the tight cast </a:t>
            </a:r>
            <a:r>
              <a:rPr dirty="0" lang="en-GB"/>
              <a:t>on </a:t>
            </a:r>
            <a:r>
              <a:rPr dirty="0" lang="en-GB" err="1"/>
              <a:t>Somi's</a:t>
            </a:r>
            <a:r>
              <a:rPr dirty="0" lang="en-GB"/>
              <a:t> leg and covered the leg with bandage. By the time the cast was removed, </a:t>
            </a:r>
            <a:r>
              <a:rPr dirty="0" lang="en-GB" err="1"/>
              <a:t>Somi's</a:t>
            </a:r>
            <a:r>
              <a:rPr dirty="0" lang="en-GB"/>
              <a:t> leg was about twice or thrice the size of his regular leg before the cast was applied.</a:t>
            </a:r>
          </a:p>
          <a:p>
            <a:r>
              <a:rPr dirty="0" lang="en-GB"/>
              <a:t>Day 3, July 28, 2018, </a:t>
            </a:r>
            <a:r>
              <a:rPr dirty="0" lang="en-GB" err="1"/>
              <a:t>Somi</a:t>
            </a:r>
            <a:r>
              <a:rPr dirty="0" lang="en-GB"/>
              <a:t> was discharged and went home with his mother but the pain in his leg continued unabated. </a:t>
            </a:r>
          </a:p>
          <a:p>
            <a:r>
              <a:rPr dirty="0" lang="en-GB"/>
              <a:t>Day 4, July 29, 2018, </a:t>
            </a:r>
            <a:r>
              <a:rPr dirty="0" lang="en-GB" err="1"/>
              <a:t>Somi's</a:t>
            </a:r>
            <a:r>
              <a:rPr dirty="0" lang="en-GB"/>
              <a:t> mother noticed that there was substantial liquid accumulating on </a:t>
            </a:r>
            <a:r>
              <a:rPr dirty="0" lang="en-GB" err="1"/>
              <a:t>Somi's</a:t>
            </a:r>
            <a:r>
              <a:rPr dirty="0" lang="en-GB"/>
              <a:t> left leg above the bandage which was wrapped around part of his </a:t>
            </a:r>
          </a:p>
          <a:p>
            <a:r>
              <a:rPr dirty="0" lang="en-GB"/>
              <a:t>By this time, </a:t>
            </a:r>
            <a:r>
              <a:rPr dirty="0" lang="en-GB" err="1"/>
              <a:t>Somi</a:t>
            </a:r>
            <a:r>
              <a:rPr dirty="0" lang="en-GB"/>
              <a:t> had begun to run a </a:t>
            </a:r>
            <a:r>
              <a:rPr b="1" dirty="0" lang="en-GB">
                <a:solidFill>
                  <a:srgbClr val="FF0000"/>
                </a:solidFill>
              </a:rPr>
              <a:t>high temperature </a:t>
            </a:r>
            <a:r>
              <a:rPr dirty="0" lang="en-GB"/>
              <a:t>and felt extremely uncomfortable.</a:t>
            </a:r>
          </a:p>
        </p:txBody>
      </p:sp>
      <p:sp>
        <p:nvSpPr>
          <p:cNvPr id="1048746"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267"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268"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59" name=""/>
        <p:cNvGrpSpPr/>
        <p:nvPr/>
      </p:nvGrpSpPr>
      <p:grpSpPr>
        <a:xfrm>
          <a:off x="0" y="0"/>
          <a:ext cx="0" cy="0"/>
          <a:chOff x="0" y="0"/>
          <a:chExt cx="0" cy="0"/>
        </a:xfrm>
      </p:grpSpPr>
      <p:sp>
        <p:nvSpPr>
          <p:cNvPr id="1048747" name="Title 8"/>
          <p:cNvSpPr>
            <a:spLocks noGrp="1"/>
          </p:cNvSpPr>
          <p:nvPr>
            <p:ph type="title"/>
          </p:nvPr>
        </p:nvSpPr>
        <p:spPr>
          <a:xfrm>
            <a:off x="1131531" y="312576"/>
            <a:ext cx="9707608" cy="618637"/>
          </a:xfrm>
        </p:spPr>
        <p:txBody>
          <a:bodyPr>
            <a:normAutofit/>
          </a:bodyPr>
          <a:p>
            <a:pPr algn="ctr"/>
            <a:r>
              <a:rPr b="1" dirty="0" lang="en-GB">
                <a:solidFill>
                  <a:srgbClr val="6600CC"/>
                </a:solidFill>
              </a:rPr>
              <a:t>Medical Liability and the Law</a:t>
            </a:r>
          </a:p>
        </p:txBody>
      </p:sp>
      <p:sp>
        <p:nvSpPr>
          <p:cNvPr id="1048748" name="Content Placeholder 9"/>
          <p:cNvSpPr>
            <a:spLocks noGrp="1"/>
          </p:cNvSpPr>
          <p:nvPr>
            <p:ph idx="1"/>
          </p:nvPr>
        </p:nvSpPr>
        <p:spPr>
          <a:xfrm>
            <a:off x="838199" y="1091682"/>
            <a:ext cx="11164077" cy="5682342"/>
          </a:xfrm>
        </p:spPr>
        <p:txBody>
          <a:bodyPr>
            <a:normAutofit/>
          </a:bodyPr>
          <a:p>
            <a:pPr algn="ctr" indent="0" marL="0">
              <a:buNone/>
            </a:pPr>
            <a:r>
              <a:rPr b="1" dirty="0" sz="3000" lang="en-GB">
                <a:solidFill>
                  <a:srgbClr val="C00000"/>
                </a:solidFill>
              </a:rPr>
              <a:t>Anatomy of a case that encompasses the aspects of Tort</a:t>
            </a:r>
          </a:p>
          <a:p>
            <a:pPr algn="ctr" indent="0" marL="0">
              <a:buNone/>
            </a:pPr>
            <a:r>
              <a:rPr dirty="0" sz="2000" i="1" lang="en-GB">
                <a:latin typeface="Times New Roman" panose="02020603050405020304" pitchFamily="18" charset="0"/>
                <a:cs typeface="Times New Roman" panose="02020603050405020304" pitchFamily="18" charset="0"/>
              </a:rPr>
              <a:t>The State Of Lagos V. </a:t>
            </a:r>
            <a:r>
              <a:rPr dirty="0" sz="2000" i="1" lang="en-GB" err="1">
                <a:latin typeface="Times New Roman" panose="02020603050405020304" pitchFamily="18" charset="0"/>
                <a:cs typeface="Times New Roman" panose="02020603050405020304" pitchFamily="18" charset="0"/>
              </a:rPr>
              <a:t>Dr.</a:t>
            </a:r>
            <a:r>
              <a:rPr dirty="0" sz="2000" i="1" lang="en-GB">
                <a:latin typeface="Times New Roman" panose="02020603050405020304" pitchFamily="18" charset="0"/>
                <a:cs typeface="Times New Roman" panose="02020603050405020304" pitchFamily="18" charset="0"/>
              </a:rPr>
              <a:t> </a:t>
            </a:r>
            <a:r>
              <a:rPr dirty="0" sz="2000" i="1" lang="en-GB" err="1">
                <a:latin typeface="Times New Roman" panose="02020603050405020304" pitchFamily="18" charset="0"/>
                <a:cs typeface="Times New Roman" panose="02020603050405020304" pitchFamily="18" charset="0"/>
              </a:rPr>
              <a:t>Ejike</a:t>
            </a:r>
            <a:r>
              <a:rPr dirty="0" sz="2000" i="1" lang="en-GB">
                <a:latin typeface="Times New Roman" panose="02020603050405020304" pitchFamily="18" charset="0"/>
                <a:cs typeface="Times New Roman" panose="02020603050405020304" pitchFamily="18" charset="0"/>
              </a:rPr>
              <a:t> Ferdinand Orji [Unreported Decision In Suit LD/8963C/2019]</a:t>
            </a:r>
          </a:p>
          <a:p>
            <a:r>
              <a:rPr dirty="0" lang="en-GB"/>
              <a:t>Day 5, July 30, 2018, </a:t>
            </a:r>
            <a:r>
              <a:rPr dirty="0" lang="en-GB" err="1"/>
              <a:t>Somi</a:t>
            </a:r>
            <a:r>
              <a:rPr dirty="0" lang="en-GB"/>
              <a:t> was rushed to another hospital and after series of tests, </a:t>
            </a:r>
            <a:r>
              <a:rPr dirty="0" lang="en-GB" err="1"/>
              <a:t>Somi</a:t>
            </a:r>
            <a:r>
              <a:rPr dirty="0" lang="en-GB"/>
              <a:t> was found to have developed compartment syndrome caused by the tight cast. Blood supply and oxygen had been cut off from </a:t>
            </a:r>
            <a:r>
              <a:rPr dirty="0" lang="en-GB" err="1"/>
              <a:t>Somi's</a:t>
            </a:r>
            <a:r>
              <a:rPr dirty="0" lang="en-GB"/>
              <a:t> leg. The leg was now in danger being </a:t>
            </a:r>
            <a:r>
              <a:rPr dirty="0" lang="en-GB" err="1"/>
              <a:t>Somi</a:t>
            </a:r>
            <a:r>
              <a:rPr dirty="0" lang="en-GB"/>
              <a:t> had to undergo surgery to stand any chance of saving his leg. </a:t>
            </a:r>
          </a:p>
          <a:p>
            <a:r>
              <a:rPr dirty="0" lang="en-GB"/>
              <a:t>Between 2nd -10th August, </a:t>
            </a:r>
            <a:r>
              <a:rPr dirty="0" lang="en-GB" err="1"/>
              <a:t>Somi</a:t>
            </a:r>
            <a:r>
              <a:rPr dirty="0" lang="en-GB"/>
              <a:t> had six (6) surgeries performed on his left leg to correct the damage caused by the tight cast. </a:t>
            </a:r>
            <a:r>
              <a:rPr b="1" dirty="0" lang="en-GB"/>
              <a:t>During this period, the Defendant never contacted </a:t>
            </a:r>
            <a:r>
              <a:rPr b="1" dirty="0" lang="en-GB" err="1"/>
              <a:t>Somi's</a:t>
            </a:r>
            <a:r>
              <a:rPr b="1" dirty="0" lang="en-GB"/>
              <a:t> parents to ask about </a:t>
            </a:r>
            <a:r>
              <a:rPr b="1" dirty="0" lang="en-GB" err="1"/>
              <a:t>Somi's</a:t>
            </a:r>
            <a:r>
              <a:rPr b="1" dirty="0" lang="en-GB"/>
              <a:t> wellbeing.</a:t>
            </a:r>
          </a:p>
        </p:txBody>
      </p:sp>
      <p:sp>
        <p:nvSpPr>
          <p:cNvPr id="1048749"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269"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270"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60" name=""/>
        <p:cNvGrpSpPr/>
        <p:nvPr/>
      </p:nvGrpSpPr>
      <p:grpSpPr>
        <a:xfrm>
          <a:off x="0" y="0"/>
          <a:ext cx="0" cy="0"/>
          <a:chOff x="0" y="0"/>
          <a:chExt cx="0" cy="0"/>
        </a:xfrm>
      </p:grpSpPr>
      <p:sp>
        <p:nvSpPr>
          <p:cNvPr id="1048750" name="Title 8"/>
          <p:cNvSpPr>
            <a:spLocks noGrp="1"/>
          </p:cNvSpPr>
          <p:nvPr>
            <p:ph type="title"/>
          </p:nvPr>
        </p:nvSpPr>
        <p:spPr>
          <a:xfrm>
            <a:off x="1131531" y="312576"/>
            <a:ext cx="9707608" cy="618637"/>
          </a:xfrm>
        </p:spPr>
        <p:txBody>
          <a:bodyPr>
            <a:normAutofit/>
          </a:bodyPr>
          <a:p>
            <a:pPr algn="ctr"/>
            <a:r>
              <a:rPr b="1" dirty="0" lang="en-GB">
                <a:solidFill>
                  <a:srgbClr val="6600CC"/>
                </a:solidFill>
              </a:rPr>
              <a:t>Medical Liability and the Law</a:t>
            </a:r>
          </a:p>
        </p:txBody>
      </p:sp>
      <p:sp>
        <p:nvSpPr>
          <p:cNvPr id="1048751" name="Content Placeholder 9"/>
          <p:cNvSpPr>
            <a:spLocks noGrp="1"/>
          </p:cNvSpPr>
          <p:nvPr>
            <p:ph idx="1"/>
          </p:nvPr>
        </p:nvSpPr>
        <p:spPr>
          <a:xfrm>
            <a:off x="838199" y="1091682"/>
            <a:ext cx="11164077" cy="5682342"/>
          </a:xfrm>
        </p:spPr>
        <p:txBody>
          <a:bodyPr>
            <a:normAutofit/>
          </a:bodyPr>
          <a:p>
            <a:pPr algn="ctr" indent="0" marL="0">
              <a:buNone/>
            </a:pPr>
            <a:r>
              <a:rPr b="1" dirty="0" sz="3000" lang="en-GB">
                <a:solidFill>
                  <a:srgbClr val="C00000"/>
                </a:solidFill>
              </a:rPr>
              <a:t>Anatomy of a case that encompasses the aspects of Tort</a:t>
            </a:r>
          </a:p>
          <a:p>
            <a:pPr algn="ctr" indent="0" marL="0">
              <a:buNone/>
            </a:pPr>
            <a:r>
              <a:rPr dirty="0" sz="2000" i="1" lang="en-GB">
                <a:latin typeface="Times New Roman" panose="02020603050405020304" pitchFamily="18" charset="0"/>
                <a:cs typeface="Times New Roman" panose="02020603050405020304" pitchFamily="18" charset="0"/>
              </a:rPr>
              <a:t>The State Of Lagos V. </a:t>
            </a:r>
            <a:r>
              <a:rPr dirty="0" sz="2000" i="1" lang="en-GB" err="1">
                <a:latin typeface="Times New Roman" panose="02020603050405020304" pitchFamily="18" charset="0"/>
                <a:cs typeface="Times New Roman" panose="02020603050405020304" pitchFamily="18" charset="0"/>
              </a:rPr>
              <a:t>Dr.</a:t>
            </a:r>
            <a:r>
              <a:rPr dirty="0" sz="2000" i="1" lang="en-GB">
                <a:latin typeface="Times New Roman" panose="02020603050405020304" pitchFamily="18" charset="0"/>
                <a:cs typeface="Times New Roman" panose="02020603050405020304" pitchFamily="18" charset="0"/>
              </a:rPr>
              <a:t> </a:t>
            </a:r>
            <a:r>
              <a:rPr dirty="0" sz="2000" i="1" lang="en-GB" err="1">
                <a:latin typeface="Times New Roman" panose="02020603050405020304" pitchFamily="18" charset="0"/>
                <a:cs typeface="Times New Roman" panose="02020603050405020304" pitchFamily="18" charset="0"/>
              </a:rPr>
              <a:t>Ejike</a:t>
            </a:r>
            <a:r>
              <a:rPr dirty="0" sz="2000" i="1" lang="en-GB">
                <a:latin typeface="Times New Roman" panose="02020603050405020304" pitchFamily="18" charset="0"/>
                <a:cs typeface="Times New Roman" panose="02020603050405020304" pitchFamily="18" charset="0"/>
              </a:rPr>
              <a:t> Ferdinand Orji [Unreported Decision In Suit LD/8963C/2019]</a:t>
            </a:r>
          </a:p>
          <a:p>
            <a:r>
              <a:rPr dirty="0" lang="en-GB"/>
              <a:t>Day 9, 10th August 2018, </a:t>
            </a:r>
            <a:r>
              <a:rPr dirty="0" lang="en-GB" err="1"/>
              <a:t>Somi</a:t>
            </a:r>
            <a:r>
              <a:rPr dirty="0" lang="en-GB"/>
              <a:t> flown to the United States for further medical</a:t>
            </a:r>
          </a:p>
          <a:p>
            <a:pPr lvl="1"/>
            <a:r>
              <a:rPr dirty="0" lang="en-GB" err="1"/>
              <a:t>Somi</a:t>
            </a:r>
            <a:r>
              <a:rPr dirty="0" lang="en-GB"/>
              <a:t> was admitted and hospitalized for about three weeks at the Hospital where </a:t>
            </a:r>
            <a:r>
              <a:rPr b="1" dirty="0" lang="en-GB"/>
              <a:t>he had six (6) additional surgeries, </a:t>
            </a:r>
            <a:r>
              <a:rPr dirty="0" lang="en-GB"/>
              <a:t>bringing the total number of surgeries he on the left leg to twelve (12). He was discharged on the 5th of September 2018, and </a:t>
            </a:r>
            <a:r>
              <a:rPr b="1" dirty="0" lang="en-GB"/>
              <a:t>he left the hospital in a wheelchair.</a:t>
            </a:r>
          </a:p>
          <a:p>
            <a:r>
              <a:rPr b="1" dirty="0" lang="en-GB">
                <a:solidFill>
                  <a:srgbClr val="FF0000"/>
                </a:solidFill>
              </a:rPr>
              <a:t>By an Amended Charge dated 4th February 2022</a:t>
            </a:r>
            <a:r>
              <a:rPr dirty="0" lang="en-GB"/>
              <a:t>, the Attorney General of Lagos State preferred a 6 (six) count charge against the </a:t>
            </a:r>
            <a:r>
              <a:rPr dirty="0" lang="en-GB" err="1"/>
              <a:t>The</a:t>
            </a:r>
            <a:r>
              <a:rPr dirty="0" lang="en-GB"/>
              <a:t> charges include- causing grievous bodily harm, endangering human life through reckless and negligent acts, breach of duty of person doing dangerous acts and endangering human life through reckless and dangerous acts contrary the Criminal Law of Lagos State, 2015.</a:t>
            </a:r>
          </a:p>
        </p:txBody>
      </p:sp>
      <p:sp>
        <p:nvSpPr>
          <p:cNvPr id="1048752"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271"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272"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8753" name="Title 8"/>
          <p:cNvSpPr>
            <a:spLocks noGrp="1"/>
          </p:cNvSpPr>
          <p:nvPr>
            <p:ph type="title"/>
          </p:nvPr>
        </p:nvSpPr>
        <p:spPr>
          <a:xfrm>
            <a:off x="1041918" y="75876"/>
            <a:ext cx="9707608" cy="618637"/>
          </a:xfrm>
        </p:spPr>
        <p:txBody>
          <a:bodyPr>
            <a:normAutofit/>
          </a:bodyPr>
          <a:p>
            <a:pPr algn="ctr"/>
            <a:r>
              <a:rPr b="1" dirty="0" lang="en-GB">
                <a:solidFill>
                  <a:srgbClr val="6600CC"/>
                </a:solidFill>
              </a:rPr>
              <a:t>Medical Liability and the Law</a:t>
            </a:r>
          </a:p>
        </p:txBody>
      </p:sp>
      <p:sp>
        <p:nvSpPr>
          <p:cNvPr id="1048754" name="Content Placeholder 9"/>
          <p:cNvSpPr>
            <a:spLocks noGrp="1"/>
          </p:cNvSpPr>
          <p:nvPr>
            <p:ph idx="1"/>
          </p:nvPr>
        </p:nvSpPr>
        <p:spPr>
          <a:xfrm>
            <a:off x="838199" y="770389"/>
            <a:ext cx="11268075" cy="6003635"/>
          </a:xfrm>
        </p:spPr>
        <p:txBody>
          <a:bodyPr>
            <a:normAutofit/>
          </a:bodyPr>
          <a:p>
            <a:pPr algn="ctr" indent="0" marL="0">
              <a:buNone/>
            </a:pPr>
            <a:r>
              <a:rPr b="1" dirty="0" sz="3000" lang="en-GB">
                <a:solidFill>
                  <a:srgbClr val="C00000"/>
                </a:solidFill>
              </a:rPr>
              <a:t>Anatomy of a case that encompasses the aspects of Tort</a:t>
            </a:r>
          </a:p>
          <a:p>
            <a:pPr algn="ctr" indent="0" marL="0">
              <a:buNone/>
            </a:pPr>
            <a:r>
              <a:rPr dirty="0" sz="2600" i="1" lang="en-GB">
                <a:latin typeface="Times New Roman" panose="02020603050405020304" pitchFamily="18" charset="0"/>
                <a:cs typeface="Times New Roman" panose="02020603050405020304" pitchFamily="18" charset="0"/>
              </a:rPr>
              <a:t>The State Of Lagos V. </a:t>
            </a:r>
            <a:r>
              <a:rPr dirty="0" sz="2600" i="1" lang="en-GB" err="1">
                <a:latin typeface="Times New Roman" panose="02020603050405020304" pitchFamily="18" charset="0"/>
                <a:cs typeface="Times New Roman" panose="02020603050405020304" pitchFamily="18" charset="0"/>
              </a:rPr>
              <a:t>Dr.</a:t>
            </a:r>
            <a:r>
              <a:rPr dirty="0" sz="2600" i="1" lang="en-GB">
                <a:latin typeface="Times New Roman" panose="02020603050405020304" pitchFamily="18" charset="0"/>
                <a:cs typeface="Times New Roman" panose="02020603050405020304" pitchFamily="18" charset="0"/>
              </a:rPr>
              <a:t> </a:t>
            </a:r>
            <a:r>
              <a:rPr dirty="0" sz="2600" i="1" lang="en-GB" err="1">
                <a:latin typeface="Times New Roman" panose="02020603050405020304" pitchFamily="18" charset="0"/>
                <a:cs typeface="Times New Roman" panose="02020603050405020304" pitchFamily="18" charset="0"/>
              </a:rPr>
              <a:t>Ejike</a:t>
            </a:r>
            <a:r>
              <a:rPr dirty="0" sz="2600" i="1" lang="en-GB">
                <a:latin typeface="Times New Roman" panose="02020603050405020304" pitchFamily="18" charset="0"/>
                <a:cs typeface="Times New Roman" panose="02020603050405020304" pitchFamily="18" charset="0"/>
              </a:rPr>
              <a:t> Ferdinand Orji [Unreported Decision In Suit LD/8963C/2019]</a:t>
            </a:r>
          </a:p>
          <a:p>
            <a:pPr algn="ctr" indent="0" marL="0">
              <a:buNone/>
            </a:pPr>
            <a:r>
              <a:rPr b="1" dirty="0" lang="en-GB"/>
              <a:t>SYNOPSIS OF THE JUDGMENT OF THE TRIAL COURT</a:t>
            </a:r>
          </a:p>
          <a:p>
            <a:pPr algn="ctr" indent="0" marL="0">
              <a:buNone/>
            </a:pPr>
            <a:r>
              <a:rPr b="1" dirty="0" sz="2400" lang="en-GB">
                <a:solidFill>
                  <a:srgbClr val="0000FF"/>
                </a:solidFill>
              </a:rPr>
              <a:t>ON THE CHARGE OF CAUSING GRIEVOUS BODILY HARM</a:t>
            </a:r>
          </a:p>
          <a:p>
            <a:pPr indent="0" marL="0">
              <a:buNone/>
            </a:pPr>
            <a:r>
              <a:rPr dirty="0" lang="en-GB"/>
              <a:t>From case law analysis, the Trial Court identified the elements of grievous bodily harm which are </a:t>
            </a:r>
          </a:p>
          <a:p>
            <a:pPr indent="0" marL="0">
              <a:buNone/>
            </a:pPr>
            <a:r>
              <a:rPr dirty="0" lang="en-GB"/>
              <a:t>(1) that the accused person by act caused bodily pain, disease or infirmity to the complainant </a:t>
            </a:r>
          </a:p>
          <a:p>
            <a:pPr indent="0" marL="0">
              <a:buNone/>
            </a:pPr>
            <a:r>
              <a:rPr dirty="0" lang="en-GB"/>
              <a:t>(2) that </a:t>
            </a:r>
            <a:r>
              <a:rPr b="1" dirty="0" lang="en-GB">
                <a:solidFill>
                  <a:srgbClr val="C00000"/>
                </a:solidFill>
              </a:rPr>
              <a:t>he did so intentionally </a:t>
            </a:r>
            <a:r>
              <a:rPr dirty="0" lang="en-GB"/>
              <a:t>with the knowledge that it was likely to cause the harm</a:t>
            </a:r>
          </a:p>
          <a:p>
            <a:r>
              <a:rPr b="1" dirty="0" lang="en-GB"/>
              <a:t>On the first element </a:t>
            </a:r>
            <a:r>
              <a:rPr dirty="0" lang="en-GB"/>
              <a:t>as to whether the Defendant caused bodily pain, disease or infirmity on </a:t>
            </a:r>
            <a:r>
              <a:rPr dirty="0" lang="en-GB" err="1"/>
              <a:t>Somi</a:t>
            </a:r>
            <a:r>
              <a:rPr dirty="0" lang="en-GB"/>
              <a:t>, the court analysed the testimony of </a:t>
            </a:r>
            <a:r>
              <a:rPr dirty="0" lang="en-GB" err="1"/>
              <a:t>Somi</a:t>
            </a:r>
            <a:r>
              <a:rPr dirty="0" lang="en-GB"/>
              <a:t> (PW10) and his mother (PW3) who both testified that </a:t>
            </a:r>
            <a:r>
              <a:rPr dirty="0" lang="en-GB" err="1"/>
              <a:t>Somi</a:t>
            </a:r>
            <a:r>
              <a:rPr dirty="0" lang="en-GB"/>
              <a:t> was in excruciating pain and was crying due to the tightness of the cast</a:t>
            </a:r>
          </a:p>
          <a:p>
            <a:r>
              <a:rPr dirty="0" lang="en-GB"/>
              <a:t>The Court also analysed the expert opinion of orthopaedic surgeons (PW4, PW6, PW7 and PW8) who testified that the Defendant should have yanked off the cast as soon as </a:t>
            </a:r>
            <a:r>
              <a:rPr dirty="0" lang="en-GB" err="1"/>
              <a:t>Somi</a:t>
            </a:r>
            <a:r>
              <a:rPr dirty="0" lang="en-GB"/>
              <a:t> complained of the tightness of the cast. </a:t>
            </a:r>
          </a:p>
          <a:p>
            <a:r>
              <a:rPr b="1" dirty="0" lang="en-GB"/>
              <a:t>The Trial Court therefore found that the action of the Defendant in applying a cast tightly did cause bodily pain and infirmity to </a:t>
            </a:r>
            <a:r>
              <a:rPr b="1" dirty="0" lang="en-GB" err="1"/>
              <a:t>Somi</a:t>
            </a:r>
            <a:endParaRPr b="1" dirty="0" lang="en-GB"/>
          </a:p>
        </p:txBody>
      </p:sp>
      <p:sp>
        <p:nvSpPr>
          <p:cNvPr id="1048755"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273"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274"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62" name=""/>
        <p:cNvGrpSpPr/>
        <p:nvPr/>
      </p:nvGrpSpPr>
      <p:grpSpPr>
        <a:xfrm>
          <a:off x="0" y="0"/>
          <a:ext cx="0" cy="0"/>
          <a:chOff x="0" y="0"/>
          <a:chExt cx="0" cy="0"/>
        </a:xfrm>
      </p:grpSpPr>
      <p:sp>
        <p:nvSpPr>
          <p:cNvPr id="1048756" name="Title 8"/>
          <p:cNvSpPr>
            <a:spLocks noGrp="1"/>
          </p:cNvSpPr>
          <p:nvPr>
            <p:ph type="title"/>
          </p:nvPr>
        </p:nvSpPr>
        <p:spPr>
          <a:xfrm>
            <a:off x="1041918" y="75876"/>
            <a:ext cx="9707608" cy="618637"/>
          </a:xfrm>
        </p:spPr>
        <p:txBody>
          <a:bodyPr>
            <a:normAutofit/>
          </a:bodyPr>
          <a:p>
            <a:pPr algn="ctr"/>
            <a:r>
              <a:rPr b="1" dirty="0" lang="en-GB">
                <a:solidFill>
                  <a:srgbClr val="6600CC"/>
                </a:solidFill>
              </a:rPr>
              <a:t>Medical Liability and the Law</a:t>
            </a:r>
          </a:p>
        </p:txBody>
      </p:sp>
      <p:sp>
        <p:nvSpPr>
          <p:cNvPr id="1048757" name="Content Placeholder 9"/>
          <p:cNvSpPr>
            <a:spLocks noGrp="1"/>
          </p:cNvSpPr>
          <p:nvPr>
            <p:ph idx="1"/>
          </p:nvPr>
        </p:nvSpPr>
        <p:spPr>
          <a:xfrm>
            <a:off x="838199" y="770389"/>
            <a:ext cx="11268075" cy="6003635"/>
          </a:xfrm>
        </p:spPr>
        <p:txBody>
          <a:bodyPr>
            <a:normAutofit/>
          </a:bodyPr>
          <a:p>
            <a:pPr algn="ctr" indent="0" marL="0">
              <a:buNone/>
            </a:pPr>
            <a:r>
              <a:rPr b="1" dirty="0" sz="3000" lang="en-GB">
                <a:solidFill>
                  <a:srgbClr val="C00000"/>
                </a:solidFill>
              </a:rPr>
              <a:t>Anatomy of a case that encompasses the aspects of Tort</a:t>
            </a:r>
          </a:p>
          <a:p>
            <a:pPr algn="ctr" indent="0" marL="0">
              <a:buNone/>
            </a:pPr>
            <a:r>
              <a:rPr dirty="0" sz="2200" i="1" lang="en-GB">
                <a:latin typeface="Times New Roman" panose="02020603050405020304" pitchFamily="18" charset="0"/>
                <a:cs typeface="Times New Roman" panose="02020603050405020304" pitchFamily="18" charset="0"/>
              </a:rPr>
              <a:t>The State Of Lagos V. </a:t>
            </a:r>
            <a:r>
              <a:rPr dirty="0" sz="2200" i="1" lang="en-GB" err="1">
                <a:latin typeface="Times New Roman" panose="02020603050405020304" pitchFamily="18" charset="0"/>
                <a:cs typeface="Times New Roman" panose="02020603050405020304" pitchFamily="18" charset="0"/>
              </a:rPr>
              <a:t>Dr.</a:t>
            </a:r>
            <a:r>
              <a:rPr dirty="0" sz="2200" i="1" lang="en-GB">
                <a:latin typeface="Times New Roman" panose="02020603050405020304" pitchFamily="18" charset="0"/>
                <a:cs typeface="Times New Roman" panose="02020603050405020304" pitchFamily="18" charset="0"/>
              </a:rPr>
              <a:t> </a:t>
            </a:r>
            <a:r>
              <a:rPr dirty="0" sz="2200" i="1" lang="en-GB" err="1">
                <a:latin typeface="Times New Roman" panose="02020603050405020304" pitchFamily="18" charset="0"/>
                <a:cs typeface="Times New Roman" panose="02020603050405020304" pitchFamily="18" charset="0"/>
              </a:rPr>
              <a:t>Ejike</a:t>
            </a:r>
            <a:r>
              <a:rPr dirty="0" sz="2200" i="1" lang="en-GB">
                <a:latin typeface="Times New Roman" panose="02020603050405020304" pitchFamily="18" charset="0"/>
                <a:cs typeface="Times New Roman" panose="02020603050405020304" pitchFamily="18" charset="0"/>
              </a:rPr>
              <a:t> Ferdinand Orji [Unreported Decision In Suit LD/8963C/2019]</a:t>
            </a:r>
          </a:p>
          <a:p>
            <a:pPr algn="ctr" indent="0" marL="0">
              <a:buNone/>
            </a:pPr>
            <a:r>
              <a:rPr b="1" dirty="0" lang="en-GB"/>
              <a:t>SYNOPSIS OF THE JUDGMENT OF THE TRIAL COURT</a:t>
            </a:r>
          </a:p>
          <a:p>
            <a:pPr algn="ctr" indent="0" marL="0">
              <a:buNone/>
            </a:pPr>
            <a:r>
              <a:rPr b="1" dirty="0" sz="2200" lang="en-GB">
                <a:solidFill>
                  <a:srgbClr val="0000FF"/>
                </a:solidFill>
              </a:rPr>
              <a:t>ON THE CHARGE OF CAUSING GRIEVOUS BODILY HARM</a:t>
            </a:r>
          </a:p>
          <a:p>
            <a:pPr indent="0" marL="0">
              <a:buNone/>
            </a:pPr>
            <a:r>
              <a:rPr dirty="0" lang="en-GB"/>
              <a:t>From case law analysis, the Trial Court identified the elements of grievous bodily harm which are </a:t>
            </a:r>
          </a:p>
          <a:p>
            <a:pPr indent="0" marL="0">
              <a:buNone/>
            </a:pPr>
            <a:r>
              <a:rPr dirty="0" lang="en-GB">
                <a:solidFill>
                  <a:schemeClr val="bg1">
                    <a:lumMod val="65000"/>
                  </a:schemeClr>
                </a:solidFill>
              </a:rPr>
              <a:t>(1) that the accused person by act caused bodily pain, disease or infirmity to the complainant </a:t>
            </a:r>
          </a:p>
          <a:p>
            <a:pPr indent="0" marL="0">
              <a:buNone/>
            </a:pPr>
            <a:r>
              <a:rPr b="1" dirty="0" lang="en-GB"/>
              <a:t>(2) </a:t>
            </a:r>
            <a:r>
              <a:rPr dirty="0" lang="en-GB"/>
              <a:t>that </a:t>
            </a:r>
            <a:r>
              <a:rPr b="1" dirty="0" lang="en-GB">
                <a:solidFill>
                  <a:srgbClr val="C00000"/>
                </a:solidFill>
              </a:rPr>
              <a:t>he did so intentionally </a:t>
            </a:r>
            <a:r>
              <a:rPr dirty="0" lang="en-GB"/>
              <a:t>with the knowledge that it was likely to cause the harm</a:t>
            </a:r>
          </a:p>
          <a:p>
            <a:r>
              <a:rPr b="1" dirty="0" lang="en-GB"/>
              <a:t>On the second requirement </a:t>
            </a:r>
            <a:r>
              <a:rPr dirty="0" lang="en-GB"/>
              <a:t>of establishing intention to cause harm or hurt, the Trial Court found that it was not satisfied that the Defendant acted intentionally or with the knowledge that it was likely to cause harm/hurt to the patient</a:t>
            </a:r>
          </a:p>
          <a:p>
            <a:r>
              <a:rPr dirty="0" lang="en-GB"/>
              <a:t>Having failed to prove the elements of grievous bodily harm, the Trial Court found the Defendant </a:t>
            </a:r>
            <a:r>
              <a:rPr b="1" dirty="0" lang="en-GB"/>
              <a:t>NOT GUILTY </a:t>
            </a:r>
            <a:r>
              <a:rPr dirty="0" lang="en-GB"/>
              <a:t>of the offence of causing grievous bodily harm to </a:t>
            </a:r>
            <a:r>
              <a:rPr dirty="0" lang="en-GB" err="1"/>
              <a:t>Somi</a:t>
            </a:r>
            <a:endParaRPr dirty="0" lang="en-GB"/>
          </a:p>
        </p:txBody>
      </p:sp>
      <p:sp>
        <p:nvSpPr>
          <p:cNvPr id="1048758"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275"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276"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48759" name="Title 8"/>
          <p:cNvSpPr>
            <a:spLocks noGrp="1"/>
          </p:cNvSpPr>
          <p:nvPr>
            <p:ph type="title"/>
          </p:nvPr>
        </p:nvSpPr>
        <p:spPr>
          <a:xfrm>
            <a:off x="1131531" y="83976"/>
            <a:ext cx="9707608" cy="618637"/>
          </a:xfrm>
        </p:spPr>
        <p:txBody>
          <a:bodyPr>
            <a:normAutofit/>
          </a:bodyPr>
          <a:p>
            <a:pPr algn="ctr"/>
            <a:r>
              <a:rPr b="1" dirty="0" lang="en-GB">
                <a:solidFill>
                  <a:srgbClr val="6600CC"/>
                </a:solidFill>
              </a:rPr>
              <a:t>Medical Liability and the Law</a:t>
            </a:r>
          </a:p>
        </p:txBody>
      </p:sp>
      <p:sp>
        <p:nvSpPr>
          <p:cNvPr id="1048760" name="Content Placeholder 9"/>
          <p:cNvSpPr>
            <a:spLocks noGrp="1"/>
          </p:cNvSpPr>
          <p:nvPr>
            <p:ph idx="1"/>
          </p:nvPr>
        </p:nvSpPr>
        <p:spPr>
          <a:xfrm>
            <a:off x="838199" y="857250"/>
            <a:ext cx="11096625" cy="5916774"/>
          </a:xfrm>
        </p:spPr>
        <p:txBody>
          <a:bodyPr>
            <a:normAutofit/>
          </a:bodyPr>
          <a:p>
            <a:pPr algn="ctr" indent="0" marL="0">
              <a:buNone/>
            </a:pPr>
            <a:r>
              <a:rPr b="1" dirty="0" sz="3000" lang="en-GB">
                <a:solidFill>
                  <a:srgbClr val="C00000"/>
                </a:solidFill>
              </a:rPr>
              <a:t>Anatomy of a case that encompasses the aspects of Tort</a:t>
            </a:r>
          </a:p>
          <a:p>
            <a:pPr algn="ctr" indent="0" marL="0">
              <a:buNone/>
            </a:pPr>
            <a:r>
              <a:rPr dirty="0" sz="2400" i="1" lang="en-GB">
                <a:latin typeface="Times New Roman" panose="02020603050405020304" pitchFamily="18" charset="0"/>
                <a:cs typeface="Times New Roman" panose="02020603050405020304" pitchFamily="18" charset="0"/>
              </a:rPr>
              <a:t>The State Of Lagos V. </a:t>
            </a:r>
            <a:r>
              <a:rPr dirty="0" sz="2400" i="1" lang="en-GB" err="1">
                <a:latin typeface="Times New Roman" panose="02020603050405020304" pitchFamily="18" charset="0"/>
                <a:cs typeface="Times New Roman" panose="02020603050405020304" pitchFamily="18" charset="0"/>
              </a:rPr>
              <a:t>Dr.</a:t>
            </a:r>
            <a:r>
              <a:rPr dirty="0" sz="2400" i="1" lang="en-GB">
                <a:latin typeface="Times New Roman" panose="02020603050405020304" pitchFamily="18" charset="0"/>
                <a:cs typeface="Times New Roman" panose="02020603050405020304" pitchFamily="18" charset="0"/>
              </a:rPr>
              <a:t> </a:t>
            </a:r>
            <a:r>
              <a:rPr dirty="0" sz="2400" i="1" lang="en-GB" err="1">
                <a:latin typeface="Times New Roman" panose="02020603050405020304" pitchFamily="18" charset="0"/>
                <a:cs typeface="Times New Roman" panose="02020603050405020304" pitchFamily="18" charset="0"/>
              </a:rPr>
              <a:t>Ejike</a:t>
            </a:r>
            <a:r>
              <a:rPr dirty="0" sz="2400" i="1" lang="en-GB">
                <a:latin typeface="Times New Roman" panose="02020603050405020304" pitchFamily="18" charset="0"/>
                <a:cs typeface="Times New Roman" panose="02020603050405020304" pitchFamily="18" charset="0"/>
              </a:rPr>
              <a:t> Ferdinand Orji [Unreported Decision In Suit LD/8963C/2019]</a:t>
            </a:r>
          </a:p>
          <a:p>
            <a:pPr algn="ctr" indent="0" marL="0">
              <a:buNone/>
            </a:pPr>
            <a:r>
              <a:rPr b="1" dirty="0" sz="2400" lang="en-GB">
                <a:solidFill>
                  <a:srgbClr val="0000FF"/>
                </a:solidFill>
              </a:rPr>
              <a:t>ON THE CHARGE OF ENDANGERING HUMAN LIFE THROUGH RECKLESS AND DANGEROUS ACT</a:t>
            </a:r>
          </a:p>
          <a:p>
            <a:r>
              <a:rPr dirty="0" lang="en-GB"/>
              <a:t>The Trial Court analysed the testimony of Mr. Emmanuel (PW1) and Mr. </a:t>
            </a:r>
            <a:r>
              <a:rPr dirty="0" lang="en-GB" err="1"/>
              <a:t>Makinde</a:t>
            </a:r>
            <a:r>
              <a:rPr dirty="0" lang="en-GB"/>
              <a:t> (PW2) who both testified that the Defendant instructed them to pull </a:t>
            </a:r>
            <a:r>
              <a:rPr dirty="0" lang="en-GB" err="1"/>
              <a:t>Somi's</a:t>
            </a:r>
            <a:r>
              <a:rPr dirty="0" lang="en-GB"/>
              <a:t> leg so that he can reset it. The Court found that, neither Emmanuel nor </a:t>
            </a:r>
            <a:r>
              <a:rPr dirty="0" lang="en-GB" err="1"/>
              <a:t>Makinde</a:t>
            </a:r>
            <a:r>
              <a:rPr dirty="0" lang="en-GB"/>
              <a:t> was trained personnel of the hospital. </a:t>
            </a:r>
          </a:p>
          <a:p>
            <a:r>
              <a:rPr dirty="0" lang="en-GB"/>
              <a:t>They were police officer and basketball coach respectively who were present when </a:t>
            </a:r>
            <a:r>
              <a:rPr dirty="0" lang="en-GB" err="1"/>
              <a:t>Somi</a:t>
            </a:r>
            <a:r>
              <a:rPr dirty="0" lang="en-GB"/>
              <a:t> sustained the injury. </a:t>
            </a:r>
            <a:r>
              <a:rPr b="1" dirty="0" lang="en-GB">
                <a:solidFill>
                  <a:srgbClr val="FF0000"/>
                </a:solidFill>
              </a:rPr>
              <a:t>The court found that the Defendant was reckless and negligent in using untrained and non- medical personnel in administering treatment on </a:t>
            </a:r>
            <a:r>
              <a:rPr b="1" dirty="0" lang="en-GB" err="1">
                <a:solidFill>
                  <a:srgbClr val="FF0000"/>
                </a:solidFill>
              </a:rPr>
              <a:t>Somi</a:t>
            </a:r>
            <a:endParaRPr b="1" dirty="0" lang="en-GB">
              <a:solidFill>
                <a:srgbClr val="FF0000"/>
              </a:solidFill>
            </a:endParaRPr>
          </a:p>
          <a:p>
            <a:r>
              <a:rPr dirty="0" lang="en-GB"/>
              <a:t>In providing expert opinion, PW8, an orthopaedic surgeon from LASUTH testified that a fracture cannot be manipulated unless there is a diagnosis to ascertain the configuration and amount of displacement. The evidence before the Trial Court according to PW4, PW6, PW7 and PW8 (</a:t>
            </a:r>
            <a:r>
              <a:rPr b="1" dirty="0" lang="en-GB"/>
              <a:t>all orthopaedic surgeons</a:t>
            </a:r>
            <a:r>
              <a:rPr dirty="0" lang="en-GB"/>
              <a:t>) is that the cast should not have been placed on </a:t>
            </a:r>
            <a:r>
              <a:rPr dirty="0" lang="en-GB" err="1"/>
              <a:t>Somi's</a:t>
            </a:r>
            <a:r>
              <a:rPr dirty="0" lang="en-GB"/>
              <a:t> leg in the first place before the Defendant had done an x-ray to ascertain the nature of </a:t>
            </a:r>
            <a:r>
              <a:rPr dirty="0" lang="en-GB" err="1"/>
              <a:t>Somi's</a:t>
            </a:r>
            <a:r>
              <a:rPr dirty="0" lang="en-GB"/>
              <a:t> injury. </a:t>
            </a:r>
          </a:p>
        </p:txBody>
      </p:sp>
      <p:sp>
        <p:nvSpPr>
          <p:cNvPr id="1048761"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277"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278"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64" name=""/>
        <p:cNvGrpSpPr/>
        <p:nvPr/>
      </p:nvGrpSpPr>
      <p:grpSpPr>
        <a:xfrm>
          <a:off x="0" y="0"/>
          <a:ext cx="0" cy="0"/>
          <a:chOff x="0" y="0"/>
          <a:chExt cx="0" cy="0"/>
        </a:xfrm>
      </p:grpSpPr>
      <p:sp>
        <p:nvSpPr>
          <p:cNvPr id="1048762" name="Title 8"/>
          <p:cNvSpPr>
            <a:spLocks noGrp="1"/>
          </p:cNvSpPr>
          <p:nvPr>
            <p:ph type="title"/>
          </p:nvPr>
        </p:nvSpPr>
        <p:spPr>
          <a:xfrm>
            <a:off x="1131531" y="312576"/>
            <a:ext cx="9707608" cy="618637"/>
          </a:xfrm>
        </p:spPr>
        <p:txBody>
          <a:bodyPr>
            <a:normAutofit/>
          </a:bodyPr>
          <a:p>
            <a:pPr algn="ctr"/>
            <a:r>
              <a:rPr b="1" dirty="0" lang="en-GB">
                <a:solidFill>
                  <a:srgbClr val="6600CC"/>
                </a:solidFill>
              </a:rPr>
              <a:t>Medical Liability and the Law</a:t>
            </a:r>
          </a:p>
        </p:txBody>
      </p:sp>
      <p:sp>
        <p:nvSpPr>
          <p:cNvPr id="1048763" name="Content Placeholder 9"/>
          <p:cNvSpPr>
            <a:spLocks noGrp="1"/>
          </p:cNvSpPr>
          <p:nvPr>
            <p:ph idx="1"/>
          </p:nvPr>
        </p:nvSpPr>
        <p:spPr>
          <a:xfrm>
            <a:off x="838200" y="1091682"/>
            <a:ext cx="10515600" cy="5682342"/>
          </a:xfrm>
        </p:spPr>
        <p:txBody>
          <a:bodyPr>
            <a:normAutofit/>
          </a:bodyPr>
          <a:p>
            <a:pPr algn="ctr" indent="0" marL="0">
              <a:buNone/>
            </a:pPr>
            <a:r>
              <a:rPr b="1" dirty="0" sz="3000" lang="en-GB">
                <a:solidFill>
                  <a:srgbClr val="C00000"/>
                </a:solidFill>
              </a:rPr>
              <a:t>Anatomy of a case that encompasses the aspects of Tort</a:t>
            </a:r>
          </a:p>
          <a:p>
            <a:pPr algn="ctr" indent="0" marL="0">
              <a:buNone/>
            </a:pPr>
            <a:r>
              <a:rPr dirty="0" sz="2000" i="1" lang="en-GB">
                <a:latin typeface="Times New Roman" panose="02020603050405020304" pitchFamily="18" charset="0"/>
                <a:cs typeface="Times New Roman" panose="02020603050405020304" pitchFamily="18" charset="0"/>
              </a:rPr>
              <a:t>The State Of Lagos V. </a:t>
            </a:r>
            <a:r>
              <a:rPr dirty="0" sz="2000" i="1" lang="en-GB" err="1">
                <a:latin typeface="Times New Roman" panose="02020603050405020304" pitchFamily="18" charset="0"/>
                <a:cs typeface="Times New Roman" panose="02020603050405020304" pitchFamily="18" charset="0"/>
              </a:rPr>
              <a:t>Dr.</a:t>
            </a:r>
            <a:r>
              <a:rPr dirty="0" sz="2000" i="1" lang="en-GB">
                <a:latin typeface="Times New Roman" panose="02020603050405020304" pitchFamily="18" charset="0"/>
                <a:cs typeface="Times New Roman" panose="02020603050405020304" pitchFamily="18" charset="0"/>
              </a:rPr>
              <a:t> </a:t>
            </a:r>
            <a:r>
              <a:rPr dirty="0" sz="2000" i="1" lang="en-GB" err="1">
                <a:latin typeface="Times New Roman" panose="02020603050405020304" pitchFamily="18" charset="0"/>
                <a:cs typeface="Times New Roman" panose="02020603050405020304" pitchFamily="18" charset="0"/>
              </a:rPr>
              <a:t>Ejike</a:t>
            </a:r>
            <a:r>
              <a:rPr dirty="0" sz="2000" i="1" lang="en-GB">
                <a:latin typeface="Times New Roman" panose="02020603050405020304" pitchFamily="18" charset="0"/>
                <a:cs typeface="Times New Roman" panose="02020603050405020304" pitchFamily="18" charset="0"/>
              </a:rPr>
              <a:t> Ferdinand Orji [Unreported Decision In Suit LD/8963C/2019]</a:t>
            </a:r>
          </a:p>
          <a:p>
            <a:pPr algn="ctr" indent="0" marL="0">
              <a:buNone/>
            </a:pPr>
            <a:r>
              <a:rPr b="1" dirty="0" sz="2000" lang="en-GB">
                <a:solidFill>
                  <a:srgbClr val="0000FF"/>
                </a:solidFill>
              </a:rPr>
              <a:t>ON THE CHARGE OF ENDANGERING HUMAN LIFE THROUGH RECKLESS AND DANGEROUS ACT</a:t>
            </a:r>
          </a:p>
          <a:p>
            <a:pPr algn="ctr" indent="0" marL="0">
              <a:buNone/>
            </a:pPr>
            <a:endParaRPr b="1" dirty="0" sz="1000" lang="en-GB">
              <a:solidFill>
                <a:srgbClr val="0000FF"/>
              </a:solidFill>
            </a:endParaRPr>
          </a:p>
          <a:p>
            <a:r>
              <a:rPr dirty="0" lang="en-GB"/>
              <a:t>The Trial Court also referred to the statements of the medical doctors in the panel of Medical and Dental Investigative Panel Report dated 15th March</a:t>
            </a:r>
          </a:p>
          <a:p>
            <a:endParaRPr dirty="0" sz="1000" lang="en-GB"/>
          </a:p>
          <a:p>
            <a:r>
              <a:rPr dirty="0" lang="en-GB"/>
              <a:t> All the medical doctors, in that investigative report, questioned the urgency that necessitated the Defendant to apply cast without carrying out a scan or x-ray on the injury.</a:t>
            </a:r>
          </a:p>
        </p:txBody>
      </p:sp>
      <p:sp>
        <p:nvSpPr>
          <p:cNvPr id="1048764"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279"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280"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65" name=""/>
        <p:cNvGrpSpPr/>
        <p:nvPr/>
      </p:nvGrpSpPr>
      <p:grpSpPr>
        <a:xfrm>
          <a:off x="0" y="0"/>
          <a:ext cx="0" cy="0"/>
          <a:chOff x="0" y="0"/>
          <a:chExt cx="0" cy="0"/>
        </a:xfrm>
      </p:grpSpPr>
      <p:sp>
        <p:nvSpPr>
          <p:cNvPr id="1048765" name="Title 8"/>
          <p:cNvSpPr>
            <a:spLocks noGrp="1"/>
          </p:cNvSpPr>
          <p:nvPr>
            <p:ph type="title"/>
          </p:nvPr>
        </p:nvSpPr>
        <p:spPr>
          <a:xfrm>
            <a:off x="1131531" y="312576"/>
            <a:ext cx="9707608" cy="618637"/>
          </a:xfrm>
        </p:spPr>
        <p:txBody>
          <a:bodyPr>
            <a:normAutofit/>
          </a:bodyPr>
          <a:p>
            <a:pPr algn="ctr"/>
            <a:r>
              <a:rPr b="1" dirty="0" lang="en-GB">
                <a:solidFill>
                  <a:srgbClr val="6600CC"/>
                </a:solidFill>
              </a:rPr>
              <a:t>Medical Liability and the Law</a:t>
            </a:r>
          </a:p>
        </p:txBody>
      </p:sp>
      <p:sp>
        <p:nvSpPr>
          <p:cNvPr id="1048766" name="Content Placeholder 9"/>
          <p:cNvSpPr>
            <a:spLocks noGrp="1"/>
          </p:cNvSpPr>
          <p:nvPr>
            <p:ph idx="1"/>
          </p:nvPr>
        </p:nvSpPr>
        <p:spPr>
          <a:xfrm>
            <a:off x="838200" y="931213"/>
            <a:ext cx="10515600" cy="5842811"/>
          </a:xfrm>
        </p:spPr>
        <p:txBody>
          <a:bodyPr>
            <a:normAutofit/>
          </a:bodyPr>
          <a:p>
            <a:pPr algn="ctr" indent="0" marL="0">
              <a:buNone/>
            </a:pPr>
            <a:r>
              <a:rPr b="1" dirty="0" sz="3000" lang="en-GB">
                <a:solidFill>
                  <a:srgbClr val="C00000"/>
                </a:solidFill>
              </a:rPr>
              <a:t>Anatomy of a case that encompasses the aspects of Tort</a:t>
            </a:r>
          </a:p>
          <a:p>
            <a:pPr algn="ctr" indent="0" marL="0">
              <a:buNone/>
            </a:pPr>
            <a:r>
              <a:rPr dirty="0" sz="2000" i="1" lang="en-GB">
                <a:latin typeface="Times New Roman" panose="02020603050405020304" pitchFamily="18" charset="0"/>
                <a:cs typeface="Times New Roman" panose="02020603050405020304" pitchFamily="18" charset="0"/>
              </a:rPr>
              <a:t>The State Of Lagos V. </a:t>
            </a:r>
            <a:r>
              <a:rPr dirty="0" sz="2000" i="1" lang="en-GB" err="1">
                <a:latin typeface="Times New Roman" panose="02020603050405020304" pitchFamily="18" charset="0"/>
                <a:cs typeface="Times New Roman" panose="02020603050405020304" pitchFamily="18" charset="0"/>
              </a:rPr>
              <a:t>Dr.</a:t>
            </a:r>
            <a:r>
              <a:rPr dirty="0" sz="2000" i="1" lang="en-GB">
                <a:latin typeface="Times New Roman" panose="02020603050405020304" pitchFamily="18" charset="0"/>
                <a:cs typeface="Times New Roman" panose="02020603050405020304" pitchFamily="18" charset="0"/>
              </a:rPr>
              <a:t> </a:t>
            </a:r>
            <a:r>
              <a:rPr dirty="0" sz="2000" i="1" lang="en-GB" err="1">
                <a:latin typeface="Times New Roman" panose="02020603050405020304" pitchFamily="18" charset="0"/>
                <a:cs typeface="Times New Roman" panose="02020603050405020304" pitchFamily="18" charset="0"/>
              </a:rPr>
              <a:t>Ejike</a:t>
            </a:r>
            <a:r>
              <a:rPr dirty="0" sz="2000" i="1" lang="en-GB">
                <a:latin typeface="Times New Roman" panose="02020603050405020304" pitchFamily="18" charset="0"/>
                <a:cs typeface="Times New Roman" panose="02020603050405020304" pitchFamily="18" charset="0"/>
              </a:rPr>
              <a:t> Ferdinand Orji [Unreported Decision In Suit LD/8963C/2019]</a:t>
            </a:r>
          </a:p>
          <a:p>
            <a:pPr algn="ctr" indent="0" marL="0">
              <a:buNone/>
            </a:pPr>
            <a:r>
              <a:rPr b="1" dirty="0" sz="2000" lang="en-GB">
                <a:solidFill>
                  <a:srgbClr val="0000FF"/>
                </a:solidFill>
              </a:rPr>
              <a:t>ON THE CHARGE OF ENDANGERING HUMAN LIFE THROUGH RECKLESS AND DANGEROUS ACT</a:t>
            </a:r>
          </a:p>
          <a:p>
            <a:r>
              <a:rPr b="1" dirty="0" lang="en-GB"/>
              <a:t>On the question of the tightness of the cast, </a:t>
            </a:r>
            <a:r>
              <a:rPr dirty="0" lang="en-GB"/>
              <a:t>the Trial Court relied on the uncontroverted testimony of </a:t>
            </a:r>
            <a:r>
              <a:rPr dirty="0" lang="en-GB" err="1"/>
              <a:t>Somi</a:t>
            </a:r>
            <a:r>
              <a:rPr dirty="0" lang="en-GB"/>
              <a:t> (PW10) who testified that the tightness of the cast caused him excruciating pain</a:t>
            </a:r>
          </a:p>
          <a:p>
            <a:r>
              <a:rPr dirty="0" lang="en-GB" err="1"/>
              <a:t>Somi's</a:t>
            </a:r>
            <a:r>
              <a:rPr dirty="0" lang="en-GB"/>
              <a:t> testimony was confirmed by the testimony of his parents who asked the Defendant to remove the tight cast. </a:t>
            </a:r>
          </a:p>
          <a:p>
            <a:r>
              <a:rPr dirty="0" lang="en-GB"/>
              <a:t>The Court also relied on the expert testimony of PW4, PW6, PW7 and PW8 (</a:t>
            </a:r>
            <a:r>
              <a:rPr b="1" dirty="0" lang="en-GB"/>
              <a:t>all orthopaedic surgeons</a:t>
            </a:r>
            <a:r>
              <a:rPr dirty="0" lang="en-GB"/>
              <a:t>), who testified that the cast should have been removed when </a:t>
            </a:r>
            <a:r>
              <a:rPr dirty="0" lang="en-GB" err="1"/>
              <a:t>Somi</a:t>
            </a:r>
            <a:r>
              <a:rPr dirty="0" lang="en-GB"/>
              <a:t> complained about the tightness of the cast and of being in pain</a:t>
            </a:r>
          </a:p>
        </p:txBody>
      </p:sp>
      <p:sp>
        <p:nvSpPr>
          <p:cNvPr id="1048767"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281"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282"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66" name=""/>
        <p:cNvGrpSpPr/>
        <p:nvPr/>
      </p:nvGrpSpPr>
      <p:grpSpPr>
        <a:xfrm>
          <a:off x="0" y="0"/>
          <a:ext cx="0" cy="0"/>
          <a:chOff x="0" y="0"/>
          <a:chExt cx="0" cy="0"/>
        </a:xfrm>
      </p:grpSpPr>
      <p:sp>
        <p:nvSpPr>
          <p:cNvPr id="1048768" name="Title 8"/>
          <p:cNvSpPr>
            <a:spLocks noGrp="1"/>
          </p:cNvSpPr>
          <p:nvPr>
            <p:ph type="title"/>
          </p:nvPr>
        </p:nvSpPr>
        <p:spPr>
          <a:xfrm>
            <a:off x="1131531" y="312576"/>
            <a:ext cx="9707608" cy="618637"/>
          </a:xfrm>
        </p:spPr>
        <p:txBody>
          <a:bodyPr>
            <a:normAutofit/>
          </a:bodyPr>
          <a:p>
            <a:pPr algn="ctr"/>
            <a:r>
              <a:rPr b="1" dirty="0" lang="en-GB">
                <a:solidFill>
                  <a:srgbClr val="6600CC"/>
                </a:solidFill>
              </a:rPr>
              <a:t>Medical Liability and the Law</a:t>
            </a:r>
          </a:p>
        </p:txBody>
      </p:sp>
      <p:sp>
        <p:nvSpPr>
          <p:cNvPr id="1048769" name="Content Placeholder 9"/>
          <p:cNvSpPr>
            <a:spLocks noGrp="1"/>
          </p:cNvSpPr>
          <p:nvPr>
            <p:ph idx="1"/>
          </p:nvPr>
        </p:nvSpPr>
        <p:spPr>
          <a:xfrm>
            <a:off x="838200" y="1091682"/>
            <a:ext cx="10515600" cy="5682342"/>
          </a:xfrm>
        </p:spPr>
        <p:txBody>
          <a:bodyPr>
            <a:normAutofit/>
          </a:bodyPr>
          <a:p>
            <a:pPr algn="ctr" indent="0" marL="0">
              <a:buNone/>
            </a:pPr>
            <a:r>
              <a:rPr b="1" dirty="0" sz="3000" lang="en-GB">
                <a:solidFill>
                  <a:srgbClr val="C00000"/>
                </a:solidFill>
              </a:rPr>
              <a:t>Anatomy of a case that encompasses the aspects of Tort</a:t>
            </a:r>
          </a:p>
          <a:p>
            <a:pPr algn="ctr" indent="0" marL="0">
              <a:buNone/>
            </a:pPr>
            <a:r>
              <a:rPr dirty="0" sz="2000" i="1" lang="en-GB">
                <a:latin typeface="Times New Roman" panose="02020603050405020304" pitchFamily="18" charset="0"/>
                <a:cs typeface="Times New Roman" panose="02020603050405020304" pitchFamily="18" charset="0"/>
              </a:rPr>
              <a:t>The State Of Lagos V. </a:t>
            </a:r>
            <a:r>
              <a:rPr dirty="0" sz="2000" i="1" lang="en-GB" err="1">
                <a:latin typeface="Times New Roman" panose="02020603050405020304" pitchFamily="18" charset="0"/>
                <a:cs typeface="Times New Roman" panose="02020603050405020304" pitchFamily="18" charset="0"/>
              </a:rPr>
              <a:t>Dr.</a:t>
            </a:r>
            <a:r>
              <a:rPr dirty="0" sz="2000" i="1" lang="en-GB">
                <a:latin typeface="Times New Roman" panose="02020603050405020304" pitchFamily="18" charset="0"/>
                <a:cs typeface="Times New Roman" panose="02020603050405020304" pitchFamily="18" charset="0"/>
              </a:rPr>
              <a:t> </a:t>
            </a:r>
            <a:r>
              <a:rPr dirty="0" sz="2000" i="1" lang="en-GB" err="1">
                <a:latin typeface="Times New Roman" panose="02020603050405020304" pitchFamily="18" charset="0"/>
                <a:cs typeface="Times New Roman" panose="02020603050405020304" pitchFamily="18" charset="0"/>
              </a:rPr>
              <a:t>Ejike</a:t>
            </a:r>
            <a:r>
              <a:rPr dirty="0" sz="2000" i="1" lang="en-GB">
                <a:latin typeface="Times New Roman" panose="02020603050405020304" pitchFamily="18" charset="0"/>
                <a:cs typeface="Times New Roman" panose="02020603050405020304" pitchFamily="18" charset="0"/>
              </a:rPr>
              <a:t> Ferdinand Orji [Unreported Decision In Suit LD/8963C/2019]</a:t>
            </a:r>
          </a:p>
          <a:p>
            <a:pPr algn="ctr" indent="0" marL="0">
              <a:buNone/>
            </a:pPr>
            <a:r>
              <a:rPr b="1" dirty="0" sz="2000" lang="en-GB">
                <a:solidFill>
                  <a:srgbClr val="0000FF"/>
                </a:solidFill>
              </a:rPr>
              <a:t>ON THE CHARGE OF ENDANGERING HUMAN LIFE THROUGH RECKLESS AND DANGEROUS ACT</a:t>
            </a:r>
          </a:p>
          <a:p>
            <a:r>
              <a:rPr b="1" dirty="0" lang="en-GB"/>
              <a:t>On the question of consent, </a:t>
            </a:r>
            <a:r>
              <a:rPr dirty="0" lang="en-GB" err="1"/>
              <a:t>Somi's</a:t>
            </a:r>
            <a:r>
              <a:rPr dirty="0" lang="en-GB"/>
              <a:t> mother (PW3) testified that the Defendant failed to seek her consent before treating her son </a:t>
            </a:r>
          </a:p>
          <a:p>
            <a:r>
              <a:rPr dirty="0" lang="en-GB"/>
              <a:t>PW8, an orthopaedic surgeon, testified that - "Before any procedure is carried out, we obtain what we refer to as informed consent which requires explaining in details to whoever immediately is concerned, what the procedure is, the pros and cons, the possible implications and at the end of the day they have to sign off on a sheet of paper stating that they give us express permission to perform the procedure" </a:t>
            </a:r>
          </a:p>
        </p:txBody>
      </p:sp>
      <p:sp>
        <p:nvSpPr>
          <p:cNvPr id="1048770"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283"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284"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67" name=""/>
        <p:cNvGrpSpPr/>
        <p:nvPr/>
      </p:nvGrpSpPr>
      <p:grpSpPr>
        <a:xfrm>
          <a:off x="0" y="0"/>
          <a:ext cx="0" cy="0"/>
          <a:chOff x="0" y="0"/>
          <a:chExt cx="0" cy="0"/>
        </a:xfrm>
      </p:grpSpPr>
      <p:sp>
        <p:nvSpPr>
          <p:cNvPr id="1048771" name="Title 8"/>
          <p:cNvSpPr>
            <a:spLocks noGrp="1"/>
          </p:cNvSpPr>
          <p:nvPr>
            <p:ph type="title"/>
          </p:nvPr>
        </p:nvSpPr>
        <p:spPr>
          <a:xfrm>
            <a:off x="1131531" y="83976"/>
            <a:ext cx="9707608" cy="618637"/>
          </a:xfrm>
        </p:spPr>
        <p:txBody>
          <a:bodyPr>
            <a:normAutofit/>
          </a:bodyPr>
          <a:p>
            <a:pPr algn="ctr"/>
            <a:r>
              <a:rPr b="1" dirty="0" lang="en-GB">
                <a:solidFill>
                  <a:srgbClr val="6600CC"/>
                </a:solidFill>
              </a:rPr>
              <a:t>Medical Liability and the Law</a:t>
            </a:r>
          </a:p>
        </p:txBody>
      </p:sp>
      <p:sp>
        <p:nvSpPr>
          <p:cNvPr id="1048772" name="Content Placeholder 9"/>
          <p:cNvSpPr>
            <a:spLocks noGrp="1"/>
          </p:cNvSpPr>
          <p:nvPr>
            <p:ph idx="1"/>
          </p:nvPr>
        </p:nvSpPr>
        <p:spPr>
          <a:xfrm>
            <a:off x="838199" y="786589"/>
            <a:ext cx="11164077" cy="5987435"/>
          </a:xfrm>
        </p:spPr>
        <p:txBody>
          <a:bodyPr>
            <a:normAutofit/>
          </a:bodyPr>
          <a:p>
            <a:pPr algn="ctr" indent="0" marL="0">
              <a:buNone/>
            </a:pPr>
            <a:r>
              <a:rPr b="1" dirty="0" sz="3000" lang="en-GB">
                <a:solidFill>
                  <a:srgbClr val="C00000"/>
                </a:solidFill>
              </a:rPr>
              <a:t>Anatomy of a case that encompasses the aspects of Tort</a:t>
            </a:r>
          </a:p>
          <a:p>
            <a:pPr algn="ctr" indent="0" marL="0">
              <a:buNone/>
            </a:pPr>
            <a:r>
              <a:rPr dirty="0" sz="2000" i="1" lang="en-GB">
                <a:latin typeface="Times New Roman" panose="02020603050405020304" pitchFamily="18" charset="0"/>
                <a:cs typeface="Times New Roman" panose="02020603050405020304" pitchFamily="18" charset="0"/>
              </a:rPr>
              <a:t>The State Of Lagos V. </a:t>
            </a:r>
            <a:r>
              <a:rPr dirty="0" sz="2000" i="1" lang="en-GB" err="1">
                <a:latin typeface="Times New Roman" panose="02020603050405020304" pitchFamily="18" charset="0"/>
                <a:cs typeface="Times New Roman" panose="02020603050405020304" pitchFamily="18" charset="0"/>
              </a:rPr>
              <a:t>Dr.</a:t>
            </a:r>
            <a:r>
              <a:rPr dirty="0" sz="2000" i="1" lang="en-GB">
                <a:latin typeface="Times New Roman" panose="02020603050405020304" pitchFamily="18" charset="0"/>
                <a:cs typeface="Times New Roman" panose="02020603050405020304" pitchFamily="18" charset="0"/>
              </a:rPr>
              <a:t> </a:t>
            </a:r>
            <a:r>
              <a:rPr dirty="0" sz="2000" i="1" lang="en-GB" err="1">
                <a:latin typeface="Times New Roman" panose="02020603050405020304" pitchFamily="18" charset="0"/>
                <a:cs typeface="Times New Roman" panose="02020603050405020304" pitchFamily="18" charset="0"/>
              </a:rPr>
              <a:t>Ejike</a:t>
            </a:r>
            <a:r>
              <a:rPr dirty="0" sz="2000" i="1" lang="en-GB">
                <a:latin typeface="Times New Roman" panose="02020603050405020304" pitchFamily="18" charset="0"/>
                <a:cs typeface="Times New Roman" panose="02020603050405020304" pitchFamily="18" charset="0"/>
              </a:rPr>
              <a:t> Ferdinand Orji [Unreported Decision In Suit LD/8963C/2019]</a:t>
            </a:r>
          </a:p>
          <a:p>
            <a:pPr algn="ctr" indent="0" marL="0">
              <a:buNone/>
            </a:pPr>
            <a:r>
              <a:rPr b="1" dirty="0" sz="2000" lang="en-GB">
                <a:solidFill>
                  <a:srgbClr val="0000FF"/>
                </a:solidFill>
              </a:rPr>
              <a:t>ON THE CHARGE OF ENDANGERING HUMAN LIFE THROUGH RECKLESS AND DANGEROUS ACT</a:t>
            </a:r>
          </a:p>
          <a:p>
            <a:r>
              <a:rPr b="1" dirty="0" lang="en-GB"/>
              <a:t>In its final analysis, the court found that there was </a:t>
            </a:r>
            <a:r>
              <a:rPr b="1" dirty="0" lang="en-GB">
                <a:solidFill>
                  <a:srgbClr val="C00000"/>
                </a:solidFill>
              </a:rPr>
              <a:t>no iota of evidence before it showing that the Defendant obtained the informed consent of </a:t>
            </a:r>
            <a:r>
              <a:rPr b="1" dirty="0" lang="en-GB" err="1">
                <a:solidFill>
                  <a:srgbClr val="C00000"/>
                </a:solidFill>
              </a:rPr>
              <a:t>Somi's</a:t>
            </a:r>
            <a:r>
              <a:rPr b="1" dirty="0" lang="en-GB">
                <a:solidFill>
                  <a:srgbClr val="C00000"/>
                </a:solidFill>
              </a:rPr>
              <a:t> mother </a:t>
            </a:r>
            <a:r>
              <a:rPr b="1" dirty="0" lang="en-GB"/>
              <a:t>(PW3) before applying a cast on </a:t>
            </a:r>
            <a:r>
              <a:rPr b="1" dirty="0" lang="en-GB" err="1"/>
              <a:t>Somi's</a:t>
            </a:r>
            <a:r>
              <a:rPr b="1" dirty="0" lang="en-GB"/>
              <a:t> leg</a:t>
            </a:r>
          </a:p>
          <a:p>
            <a:r>
              <a:rPr dirty="0" lang="en-GB"/>
              <a:t>The Trial Court held that the Defendant's acts were negligent and reckless and that his negligent and reckless acts did cause great harm and endangered the life of the patient</a:t>
            </a:r>
          </a:p>
          <a:p>
            <a:r>
              <a:rPr dirty="0" lang="en-GB"/>
              <a:t>The Trial Court found the Defendant </a:t>
            </a:r>
            <a:r>
              <a:rPr b="1" dirty="0" lang="en-GB"/>
              <a:t>GUILTY</a:t>
            </a:r>
          </a:p>
        </p:txBody>
      </p:sp>
      <p:sp>
        <p:nvSpPr>
          <p:cNvPr id="1048773"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285"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286"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68" name=""/>
        <p:cNvGrpSpPr/>
        <p:nvPr/>
      </p:nvGrpSpPr>
      <p:grpSpPr>
        <a:xfrm>
          <a:off x="0" y="0"/>
          <a:ext cx="0" cy="0"/>
          <a:chOff x="0" y="0"/>
          <a:chExt cx="0" cy="0"/>
        </a:xfrm>
      </p:grpSpPr>
      <p:sp>
        <p:nvSpPr>
          <p:cNvPr id="1048774" name="Title 8"/>
          <p:cNvSpPr>
            <a:spLocks noGrp="1"/>
          </p:cNvSpPr>
          <p:nvPr>
            <p:ph type="title"/>
          </p:nvPr>
        </p:nvSpPr>
        <p:spPr>
          <a:xfrm>
            <a:off x="1131531" y="312576"/>
            <a:ext cx="9707608" cy="618637"/>
          </a:xfrm>
        </p:spPr>
        <p:txBody>
          <a:bodyPr>
            <a:normAutofit/>
          </a:bodyPr>
          <a:p>
            <a:pPr algn="ctr"/>
            <a:r>
              <a:rPr b="1" dirty="0" lang="en-GB">
                <a:solidFill>
                  <a:srgbClr val="6600CC"/>
                </a:solidFill>
              </a:rPr>
              <a:t>Medical Liability and the Law</a:t>
            </a:r>
          </a:p>
        </p:txBody>
      </p:sp>
      <p:sp>
        <p:nvSpPr>
          <p:cNvPr id="1048775" name="Content Placeholder 9"/>
          <p:cNvSpPr>
            <a:spLocks noGrp="1"/>
          </p:cNvSpPr>
          <p:nvPr>
            <p:ph idx="1"/>
          </p:nvPr>
        </p:nvSpPr>
        <p:spPr>
          <a:xfrm>
            <a:off x="838199" y="1091682"/>
            <a:ext cx="11164077" cy="5682342"/>
          </a:xfrm>
        </p:spPr>
        <p:txBody>
          <a:bodyPr>
            <a:normAutofit/>
          </a:bodyPr>
          <a:p>
            <a:pPr algn="ctr" indent="0" marL="0">
              <a:buNone/>
            </a:pPr>
            <a:r>
              <a:rPr b="1" dirty="0" sz="3000" lang="en-GB">
                <a:solidFill>
                  <a:srgbClr val="C00000"/>
                </a:solidFill>
              </a:rPr>
              <a:t>Anatomy of a case that encompasses the aspects of Tort</a:t>
            </a:r>
          </a:p>
          <a:p>
            <a:pPr algn="ctr" indent="0" marL="0">
              <a:buNone/>
            </a:pPr>
            <a:r>
              <a:rPr dirty="0" sz="2400" i="1" lang="en-GB">
                <a:latin typeface="Times New Roman" panose="02020603050405020304" pitchFamily="18" charset="0"/>
                <a:cs typeface="Times New Roman" panose="02020603050405020304" pitchFamily="18" charset="0"/>
              </a:rPr>
              <a:t>The State Of Lagos V. </a:t>
            </a:r>
            <a:r>
              <a:rPr dirty="0" sz="2400" i="1" lang="en-GB" err="1">
                <a:latin typeface="Times New Roman" panose="02020603050405020304" pitchFamily="18" charset="0"/>
                <a:cs typeface="Times New Roman" panose="02020603050405020304" pitchFamily="18" charset="0"/>
              </a:rPr>
              <a:t>Dr.</a:t>
            </a:r>
            <a:r>
              <a:rPr dirty="0" sz="2400" i="1" lang="en-GB">
                <a:latin typeface="Times New Roman" panose="02020603050405020304" pitchFamily="18" charset="0"/>
                <a:cs typeface="Times New Roman" panose="02020603050405020304" pitchFamily="18" charset="0"/>
              </a:rPr>
              <a:t> </a:t>
            </a:r>
            <a:r>
              <a:rPr dirty="0" sz="2400" i="1" lang="en-GB" err="1">
                <a:latin typeface="Times New Roman" panose="02020603050405020304" pitchFamily="18" charset="0"/>
                <a:cs typeface="Times New Roman" panose="02020603050405020304" pitchFamily="18" charset="0"/>
              </a:rPr>
              <a:t>Ejike</a:t>
            </a:r>
            <a:r>
              <a:rPr dirty="0" sz="2400" i="1" lang="en-GB">
                <a:latin typeface="Times New Roman" panose="02020603050405020304" pitchFamily="18" charset="0"/>
                <a:cs typeface="Times New Roman" panose="02020603050405020304" pitchFamily="18" charset="0"/>
              </a:rPr>
              <a:t> Ferdinand Orji [Unreported Decision In Suit LD/8963C/2019]</a:t>
            </a:r>
          </a:p>
          <a:p>
            <a:pPr algn="ctr" indent="0" marL="0">
              <a:buNone/>
            </a:pPr>
            <a:r>
              <a:rPr b="1" dirty="0" sz="2400" lang="en-GB">
                <a:solidFill>
                  <a:srgbClr val="0000FF"/>
                </a:solidFill>
              </a:rPr>
              <a:t>ON THE CHARGE OF BREACH OF DUTY BY APERSON DOING DANGEROUS ACT AND ENDANGERING HUMAN LIFE THROUGH RECKLESS AND DANGEROUS ACTS</a:t>
            </a:r>
          </a:p>
          <a:p>
            <a:r>
              <a:rPr dirty="0" lang="en-GB"/>
              <a:t>There was evidence before the court that </a:t>
            </a:r>
            <a:r>
              <a:rPr b="1" dirty="0" lang="en-GB">
                <a:solidFill>
                  <a:srgbClr val="FF0000"/>
                </a:solidFill>
              </a:rPr>
              <a:t>the Defendant was not trained as an orthopaedic surgeon.</a:t>
            </a:r>
            <a:r>
              <a:rPr dirty="0" lang="en-GB"/>
              <a:t> In fact, by his own admission, the Defendant stated that he is a paediatrician </a:t>
            </a:r>
          </a:p>
          <a:p>
            <a:r>
              <a:rPr dirty="0" lang="en-GB"/>
              <a:t>From the expert testimony of all the orthopaedic surgeons, the court found that a trained orthopaedic surgeon would know not to apply a cast without knowing what the injury was. In this case, the Defendant applied a cast not being an orthopaedic surgeon and not under the supervision of an orthopaedic surgeon.</a:t>
            </a:r>
          </a:p>
          <a:p>
            <a:r>
              <a:rPr b="1" dirty="0" lang="en-GB"/>
              <a:t>The Trial Court held that the Defendant did not exercise reasonable skill or care when he applied a cast on </a:t>
            </a:r>
            <a:r>
              <a:rPr b="1" dirty="0" lang="en-GB" err="1"/>
              <a:t>Somi's</a:t>
            </a:r>
            <a:r>
              <a:rPr b="1" dirty="0" lang="en-GB"/>
              <a:t> leg without first having an x-ray to ascertain the nature of injury sustained</a:t>
            </a:r>
          </a:p>
          <a:p>
            <a:r>
              <a:rPr dirty="0" lang="en-GB"/>
              <a:t>The court held that the Defendant undertook to administer medical treatment which turned out to be injurious to the health of </a:t>
            </a:r>
            <a:r>
              <a:rPr dirty="0" lang="en-GB" err="1"/>
              <a:t>Somi</a:t>
            </a:r>
            <a:r>
              <a:rPr dirty="0" lang="en-GB"/>
              <a:t> and the Defendant did not exercise reasonable skill and care. The Trial Court found the </a:t>
            </a:r>
            <a:r>
              <a:rPr b="1" dirty="0" lang="en-GB"/>
              <a:t>Defendant GUILTY.</a:t>
            </a:r>
          </a:p>
        </p:txBody>
      </p:sp>
      <p:sp>
        <p:nvSpPr>
          <p:cNvPr id="1048776"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287"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288"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8777" name="Title 8"/>
          <p:cNvSpPr>
            <a:spLocks noGrp="1"/>
          </p:cNvSpPr>
          <p:nvPr>
            <p:ph type="title"/>
          </p:nvPr>
        </p:nvSpPr>
        <p:spPr>
          <a:xfrm>
            <a:off x="1131531" y="312576"/>
            <a:ext cx="9707608" cy="618637"/>
          </a:xfrm>
        </p:spPr>
        <p:txBody>
          <a:bodyPr>
            <a:normAutofit/>
          </a:bodyPr>
          <a:p>
            <a:pPr algn="ctr"/>
            <a:r>
              <a:rPr b="1" dirty="0" lang="en-GB">
                <a:solidFill>
                  <a:srgbClr val="6600CC"/>
                </a:solidFill>
              </a:rPr>
              <a:t>Medical Liability and the Law</a:t>
            </a:r>
          </a:p>
        </p:txBody>
      </p:sp>
      <p:sp>
        <p:nvSpPr>
          <p:cNvPr id="1048778" name="Content Placeholder 9"/>
          <p:cNvSpPr>
            <a:spLocks noGrp="1"/>
          </p:cNvSpPr>
          <p:nvPr>
            <p:ph idx="1"/>
          </p:nvPr>
        </p:nvSpPr>
        <p:spPr>
          <a:xfrm>
            <a:off x="838200" y="1091682"/>
            <a:ext cx="11430000" cy="5682342"/>
          </a:xfrm>
        </p:spPr>
        <p:txBody>
          <a:bodyPr>
            <a:normAutofit/>
          </a:bodyPr>
          <a:p>
            <a:pPr algn="ctr" indent="0" marL="0">
              <a:buNone/>
            </a:pPr>
            <a:r>
              <a:rPr b="1" dirty="0" sz="3000" lang="en-GB">
                <a:solidFill>
                  <a:srgbClr val="C00000"/>
                </a:solidFill>
              </a:rPr>
              <a:t>Anatomy of a case that encompasses the aspects of Tort</a:t>
            </a:r>
          </a:p>
          <a:p>
            <a:pPr algn="ctr" indent="0" marL="0">
              <a:buNone/>
            </a:pPr>
            <a:r>
              <a:rPr dirty="0" sz="2200" i="1" lang="en-GB">
                <a:latin typeface="Times New Roman" panose="02020603050405020304" pitchFamily="18" charset="0"/>
                <a:cs typeface="Times New Roman" panose="02020603050405020304" pitchFamily="18" charset="0"/>
              </a:rPr>
              <a:t>The State Of Lagos V. </a:t>
            </a:r>
            <a:r>
              <a:rPr dirty="0" sz="2200" i="1" lang="en-GB" err="1">
                <a:latin typeface="Times New Roman" panose="02020603050405020304" pitchFamily="18" charset="0"/>
                <a:cs typeface="Times New Roman" panose="02020603050405020304" pitchFamily="18" charset="0"/>
              </a:rPr>
              <a:t>Dr.</a:t>
            </a:r>
            <a:r>
              <a:rPr dirty="0" sz="2200" i="1" lang="en-GB">
                <a:latin typeface="Times New Roman" panose="02020603050405020304" pitchFamily="18" charset="0"/>
                <a:cs typeface="Times New Roman" panose="02020603050405020304" pitchFamily="18" charset="0"/>
              </a:rPr>
              <a:t> </a:t>
            </a:r>
            <a:r>
              <a:rPr dirty="0" sz="2200" i="1" lang="en-GB" err="1">
                <a:latin typeface="Times New Roman" panose="02020603050405020304" pitchFamily="18" charset="0"/>
                <a:cs typeface="Times New Roman" panose="02020603050405020304" pitchFamily="18" charset="0"/>
              </a:rPr>
              <a:t>Ejike</a:t>
            </a:r>
            <a:r>
              <a:rPr dirty="0" sz="2200" i="1" lang="en-GB">
                <a:latin typeface="Times New Roman" panose="02020603050405020304" pitchFamily="18" charset="0"/>
                <a:cs typeface="Times New Roman" panose="02020603050405020304" pitchFamily="18" charset="0"/>
              </a:rPr>
              <a:t> Ferdinand Orji [Unreported Decision In Suit LD/8963C/2019]</a:t>
            </a:r>
          </a:p>
          <a:p>
            <a:pPr algn="ctr" indent="0" marL="0">
              <a:buNone/>
            </a:pPr>
            <a:r>
              <a:rPr b="1" dirty="0" sz="2200" lang="en-GB">
                <a:solidFill>
                  <a:srgbClr val="0000FF"/>
                </a:solidFill>
              </a:rPr>
              <a:t>ON THE CHARGE OF BREACH OF DUTY BY UNLAWFULLY INFLICTING SEVERE INJURY ON SOMI’S TOE</a:t>
            </a:r>
          </a:p>
          <a:p>
            <a:r>
              <a:rPr dirty="0" lang="en-GB"/>
              <a:t>The Trial Court held that the Prosecution has not proved that the Defendant inflicted a severe wound on </a:t>
            </a:r>
            <a:r>
              <a:rPr dirty="0" lang="en-GB" err="1"/>
              <a:t>Somi's</a:t>
            </a:r>
            <a:r>
              <a:rPr dirty="0" lang="en-GB"/>
              <a:t> toe and concealed the resultant wound</a:t>
            </a:r>
          </a:p>
          <a:p>
            <a:r>
              <a:rPr dirty="0" lang="en-GB"/>
              <a:t>No evidence was given to prove that the Defendant used a saw blade to lacerate </a:t>
            </a:r>
            <a:r>
              <a:rPr dirty="0" lang="en-GB" err="1"/>
              <a:t>Somi's</a:t>
            </a:r>
            <a:r>
              <a:rPr dirty="0" lang="en-GB"/>
              <a:t> toe and then proceeded to conceal the resultant wound from anyone. </a:t>
            </a:r>
          </a:p>
          <a:p>
            <a:r>
              <a:rPr dirty="0" lang="en-GB"/>
              <a:t>The act of cutting the cast cannot be said to be a dangerous act to human life or health. </a:t>
            </a:r>
          </a:p>
          <a:p>
            <a:r>
              <a:rPr dirty="0" lang="en-GB"/>
              <a:t>Overall, </a:t>
            </a:r>
            <a:r>
              <a:rPr b="1" dirty="0" lang="en-GB"/>
              <a:t>the Prosecution's evidence as to this charge is not clear. </a:t>
            </a:r>
            <a:r>
              <a:rPr dirty="0" lang="en-GB"/>
              <a:t>Hence, there is no evidence that the Defendant carried out any unlawful act in this instance or that such act was dangerous to human life. The Trial Court found the </a:t>
            </a:r>
            <a:r>
              <a:rPr b="1" dirty="0" lang="en-GB"/>
              <a:t>Defendant NOT GUILTY.</a:t>
            </a:r>
          </a:p>
        </p:txBody>
      </p:sp>
      <p:sp>
        <p:nvSpPr>
          <p:cNvPr id="1048779"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289"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290"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70" name=""/>
        <p:cNvGrpSpPr/>
        <p:nvPr/>
      </p:nvGrpSpPr>
      <p:grpSpPr>
        <a:xfrm>
          <a:off x="0" y="0"/>
          <a:ext cx="0" cy="0"/>
          <a:chOff x="0" y="0"/>
          <a:chExt cx="0" cy="0"/>
        </a:xfrm>
      </p:grpSpPr>
      <p:sp>
        <p:nvSpPr>
          <p:cNvPr id="1048780" name="Title 8"/>
          <p:cNvSpPr>
            <a:spLocks noGrp="1"/>
          </p:cNvSpPr>
          <p:nvPr>
            <p:ph type="title"/>
          </p:nvPr>
        </p:nvSpPr>
        <p:spPr>
          <a:xfrm>
            <a:off x="1131531" y="312576"/>
            <a:ext cx="9707608" cy="618637"/>
          </a:xfrm>
        </p:spPr>
        <p:txBody>
          <a:bodyPr>
            <a:normAutofit/>
          </a:bodyPr>
          <a:p>
            <a:pPr algn="ctr"/>
            <a:r>
              <a:rPr b="1" dirty="0" lang="en-GB">
                <a:solidFill>
                  <a:srgbClr val="6600CC"/>
                </a:solidFill>
              </a:rPr>
              <a:t>Medical Liability and the Law</a:t>
            </a:r>
          </a:p>
        </p:txBody>
      </p:sp>
      <p:sp>
        <p:nvSpPr>
          <p:cNvPr id="1048781" name="Content Placeholder 9"/>
          <p:cNvSpPr>
            <a:spLocks noGrp="1"/>
          </p:cNvSpPr>
          <p:nvPr>
            <p:ph idx="1"/>
          </p:nvPr>
        </p:nvSpPr>
        <p:spPr>
          <a:xfrm>
            <a:off x="838199" y="1091682"/>
            <a:ext cx="11164077" cy="5682342"/>
          </a:xfrm>
        </p:spPr>
        <p:txBody>
          <a:bodyPr>
            <a:normAutofit/>
          </a:bodyPr>
          <a:p>
            <a:pPr algn="ctr" indent="0" marL="0">
              <a:buNone/>
            </a:pPr>
            <a:r>
              <a:rPr b="1" dirty="0" sz="3000" lang="en-GB">
                <a:solidFill>
                  <a:srgbClr val="C00000"/>
                </a:solidFill>
              </a:rPr>
              <a:t>Anatomy of a case that encompasses the aspects of Tort</a:t>
            </a:r>
          </a:p>
          <a:p>
            <a:pPr algn="ctr" indent="0" marL="0">
              <a:buNone/>
            </a:pPr>
            <a:r>
              <a:rPr dirty="0" sz="2200" i="1" lang="en-GB">
                <a:latin typeface="Times New Roman" panose="02020603050405020304" pitchFamily="18" charset="0"/>
                <a:cs typeface="Times New Roman" panose="02020603050405020304" pitchFamily="18" charset="0"/>
              </a:rPr>
              <a:t>The State Of Lagos V. </a:t>
            </a:r>
            <a:r>
              <a:rPr dirty="0" sz="2200" i="1" lang="en-GB" err="1">
                <a:latin typeface="Times New Roman" panose="02020603050405020304" pitchFamily="18" charset="0"/>
                <a:cs typeface="Times New Roman" panose="02020603050405020304" pitchFamily="18" charset="0"/>
              </a:rPr>
              <a:t>Dr.</a:t>
            </a:r>
            <a:r>
              <a:rPr dirty="0" sz="2200" i="1" lang="en-GB">
                <a:latin typeface="Times New Roman" panose="02020603050405020304" pitchFamily="18" charset="0"/>
                <a:cs typeface="Times New Roman" panose="02020603050405020304" pitchFamily="18" charset="0"/>
              </a:rPr>
              <a:t> </a:t>
            </a:r>
            <a:r>
              <a:rPr dirty="0" sz="2200" i="1" lang="en-GB" err="1">
                <a:latin typeface="Times New Roman" panose="02020603050405020304" pitchFamily="18" charset="0"/>
                <a:cs typeface="Times New Roman" panose="02020603050405020304" pitchFamily="18" charset="0"/>
              </a:rPr>
              <a:t>Ejike</a:t>
            </a:r>
            <a:r>
              <a:rPr dirty="0" sz="2200" i="1" lang="en-GB">
                <a:latin typeface="Times New Roman" panose="02020603050405020304" pitchFamily="18" charset="0"/>
                <a:cs typeface="Times New Roman" panose="02020603050405020304" pitchFamily="18" charset="0"/>
              </a:rPr>
              <a:t> Ferdinand Orji [Unreported Decision In Suit LD/8963C/2019]</a:t>
            </a:r>
          </a:p>
          <a:p>
            <a:pPr algn="ctr" indent="0" marL="0">
              <a:buNone/>
            </a:pPr>
            <a:r>
              <a:rPr b="1" dirty="0" sz="2200" lang="en-GB">
                <a:solidFill>
                  <a:srgbClr val="0000FF"/>
                </a:solidFill>
              </a:rPr>
              <a:t>ON THE CHARGE OF BREACH OF DUTY BY THE DEFENDANT IN REFUSING TO REMOVE THE TIGHTCAST WHICH RESULTED IN COMPARTMENT SYNDROME</a:t>
            </a:r>
          </a:p>
          <a:p>
            <a:r>
              <a:rPr dirty="0" lang="en-GB"/>
              <a:t>The evidence before the Court shows that the Defendant wilfully refused to promptly remove the tight cast despite repeated complaint of pain and tightness by </a:t>
            </a:r>
            <a:r>
              <a:rPr dirty="0" lang="en-GB" err="1"/>
              <a:t>Somi</a:t>
            </a:r>
            <a:r>
              <a:rPr dirty="0" lang="en-GB"/>
              <a:t> and his mother</a:t>
            </a:r>
          </a:p>
          <a:p>
            <a:r>
              <a:rPr dirty="0" lang="en-GB"/>
              <a:t>An orthopaedic surgeon (PW4) testified before the court that once a patient complains of pain, he would immediately remove the cast as failure to remove it could risk the patient's life or It could lead to a blockage of the arteries which could eventually lead to amputation as potassium and calcium would have leaked out. </a:t>
            </a:r>
          </a:p>
          <a:p>
            <a:r>
              <a:rPr dirty="0" lang="en-GB"/>
              <a:t>PW4 further testified that </a:t>
            </a:r>
            <a:r>
              <a:rPr dirty="0" lang="en-GB" err="1"/>
              <a:t>Somi</a:t>
            </a:r>
            <a:r>
              <a:rPr dirty="0" lang="en-GB"/>
              <a:t> had suffered a fracture of the tibia avulsion which was compounded by the tight application of the cast leading to compartment syndrome which is a chronic pain caused by dangerous building up of pressure.</a:t>
            </a:r>
          </a:p>
        </p:txBody>
      </p:sp>
      <p:sp>
        <p:nvSpPr>
          <p:cNvPr id="1048782"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291"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292"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71" name=""/>
        <p:cNvGrpSpPr/>
        <p:nvPr/>
      </p:nvGrpSpPr>
      <p:grpSpPr>
        <a:xfrm>
          <a:off x="0" y="0"/>
          <a:ext cx="0" cy="0"/>
          <a:chOff x="0" y="0"/>
          <a:chExt cx="0" cy="0"/>
        </a:xfrm>
      </p:grpSpPr>
      <p:sp>
        <p:nvSpPr>
          <p:cNvPr id="1048783" name="Title 8"/>
          <p:cNvSpPr>
            <a:spLocks noGrp="1"/>
          </p:cNvSpPr>
          <p:nvPr>
            <p:ph type="title"/>
          </p:nvPr>
        </p:nvSpPr>
        <p:spPr>
          <a:xfrm>
            <a:off x="1131531" y="312576"/>
            <a:ext cx="9707608" cy="618637"/>
          </a:xfrm>
        </p:spPr>
        <p:txBody>
          <a:bodyPr>
            <a:normAutofit/>
          </a:bodyPr>
          <a:p>
            <a:pPr algn="ctr"/>
            <a:r>
              <a:rPr b="1" dirty="0" lang="en-GB">
                <a:solidFill>
                  <a:srgbClr val="6600CC"/>
                </a:solidFill>
              </a:rPr>
              <a:t>Medical Liability and the Law</a:t>
            </a:r>
          </a:p>
        </p:txBody>
      </p:sp>
      <p:sp>
        <p:nvSpPr>
          <p:cNvPr id="1048784" name="Content Placeholder 9"/>
          <p:cNvSpPr>
            <a:spLocks noGrp="1"/>
          </p:cNvSpPr>
          <p:nvPr>
            <p:ph idx="1"/>
          </p:nvPr>
        </p:nvSpPr>
        <p:spPr>
          <a:xfrm>
            <a:off x="838199" y="1091682"/>
            <a:ext cx="11164077" cy="5682342"/>
          </a:xfrm>
        </p:spPr>
        <p:txBody>
          <a:bodyPr>
            <a:normAutofit/>
          </a:bodyPr>
          <a:p>
            <a:pPr algn="ctr" indent="0" marL="0">
              <a:buNone/>
            </a:pPr>
            <a:r>
              <a:rPr b="1" dirty="0" sz="3000" lang="en-GB">
                <a:solidFill>
                  <a:srgbClr val="C00000"/>
                </a:solidFill>
              </a:rPr>
              <a:t>Anatomy of a case that encompasses the aspects of Tort</a:t>
            </a:r>
          </a:p>
          <a:p>
            <a:pPr algn="ctr" indent="0" marL="0">
              <a:buNone/>
            </a:pPr>
            <a:r>
              <a:rPr dirty="0" sz="2000" i="1" lang="en-GB">
                <a:latin typeface="Times New Roman" panose="02020603050405020304" pitchFamily="18" charset="0"/>
                <a:cs typeface="Times New Roman" panose="02020603050405020304" pitchFamily="18" charset="0"/>
              </a:rPr>
              <a:t>The State Of Lagos V. </a:t>
            </a:r>
            <a:r>
              <a:rPr dirty="0" sz="2000" i="1" lang="en-GB" err="1">
                <a:latin typeface="Times New Roman" panose="02020603050405020304" pitchFamily="18" charset="0"/>
                <a:cs typeface="Times New Roman" panose="02020603050405020304" pitchFamily="18" charset="0"/>
              </a:rPr>
              <a:t>Dr.</a:t>
            </a:r>
            <a:r>
              <a:rPr dirty="0" sz="2000" i="1" lang="en-GB">
                <a:latin typeface="Times New Roman" panose="02020603050405020304" pitchFamily="18" charset="0"/>
                <a:cs typeface="Times New Roman" panose="02020603050405020304" pitchFamily="18" charset="0"/>
              </a:rPr>
              <a:t> </a:t>
            </a:r>
            <a:r>
              <a:rPr dirty="0" sz="2000" i="1" lang="en-GB" err="1">
                <a:latin typeface="Times New Roman" panose="02020603050405020304" pitchFamily="18" charset="0"/>
                <a:cs typeface="Times New Roman" panose="02020603050405020304" pitchFamily="18" charset="0"/>
              </a:rPr>
              <a:t>Ejike</a:t>
            </a:r>
            <a:r>
              <a:rPr dirty="0" sz="2000" i="1" lang="en-GB">
                <a:latin typeface="Times New Roman" panose="02020603050405020304" pitchFamily="18" charset="0"/>
                <a:cs typeface="Times New Roman" panose="02020603050405020304" pitchFamily="18" charset="0"/>
              </a:rPr>
              <a:t> Ferdinand Orji [Unreported Decision In Suit LD/8963C/2019]</a:t>
            </a:r>
          </a:p>
          <a:p>
            <a:pPr algn="ctr" indent="0" marL="0">
              <a:buNone/>
            </a:pPr>
            <a:r>
              <a:rPr b="1" dirty="0" sz="2000" lang="en-GB">
                <a:solidFill>
                  <a:srgbClr val="0000FF"/>
                </a:solidFill>
              </a:rPr>
              <a:t>ON THE CHARGE OF BREACH OF DUTY BY THE DEFENDANT IN REFUSING TO REMOVE THE TIGHTCAST WHICH RESULTED IN COMPARTMENT SYNDROME</a:t>
            </a:r>
          </a:p>
          <a:p>
            <a:r>
              <a:rPr dirty="0" lang="en-GB"/>
              <a:t>PW8, another orthopaedic surgeon, testified that if a tight cast is not removed timeously, the toe begins to tingle and after a while, there is no movement and may result in compartment syndrome within 4-6 hours</a:t>
            </a:r>
          </a:p>
          <a:p>
            <a:r>
              <a:rPr dirty="0" lang="en-GB"/>
              <a:t>He testified that, if the tight cast is not removed within 12 hours, there may be irreparable damage to muscles and tissues. </a:t>
            </a:r>
          </a:p>
          <a:p>
            <a:r>
              <a:rPr dirty="0" lang="en-GB"/>
              <a:t>The Witness for the Defence also confirmed the 4-6 hours timeline before compartment syndrome set in. </a:t>
            </a:r>
            <a:r>
              <a:rPr b="1" dirty="0" lang="en-GB"/>
              <a:t>The Court found that the Defendant had every opportunity to promptly remove the tight cast but failed to do so.</a:t>
            </a:r>
          </a:p>
        </p:txBody>
      </p:sp>
      <p:sp>
        <p:nvSpPr>
          <p:cNvPr id="1048785"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293"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294"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72" name=""/>
        <p:cNvGrpSpPr/>
        <p:nvPr/>
      </p:nvGrpSpPr>
      <p:grpSpPr>
        <a:xfrm>
          <a:off x="0" y="0"/>
          <a:ext cx="0" cy="0"/>
          <a:chOff x="0" y="0"/>
          <a:chExt cx="0" cy="0"/>
        </a:xfrm>
      </p:grpSpPr>
      <p:sp>
        <p:nvSpPr>
          <p:cNvPr id="1048786" name="Title 8"/>
          <p:cNvSpPr>
            <a:spLocks noGrp="1"/>
          </p:cNvSpPr>
          <p:nvPr>
            <p:ph type="title"/>
          </p:nvPr>
        </p:nvSpPr>
        <p:spPr>
          <a:xfrm>
            <a:off x="1131531" y="75876"/>
            <a:ext cx="9707608" cy="618637"/>
          </a:xfrm>
        </p:spPr>
        <p:txBody>
          <a:bodyPr>
            <a:normAutofit/>
          </a:bodyPr>
          <a:p>
            <a:pPr algn="ctr"/>
            <a:r>
              <a:rPr b="1" dirty="0" lang="en-GB">
                <a:solidFill>
                  <a:srgbClr val="6600CC"/>
                </a:solidFill>
              </a:rPr>
              <a:t>Medical Liability and the Law</a:t>
            </a:r>
          </a:p>
        </p:txBody>
      </p:sp>
      <p:sp>
        <p:nvSpPr>
          <p:cNvPr id="1048787" name="Content Placeholder 9"/>
          <p:cNvSpPr>
            <a:spLocks noGrp="1"/>
          </p:cNvSpPr>
          <p:nvPr>
            <p:ph idx="1"/>
          </p:nvPr>
        </p:nvSpPr>
        <p:spPr>
          <a:xfrm>
            <a:off x="838199" y="778489"/>
            <a:ext cx="11164077" cy="5995535"/>
          </a:xfrm>
        </p:spPr>
        <p:txBody>
          <a:bodyPr>
            <a:normAutofit/>
          </a:bodyPr>
          <a:p>
            <a:pPr algn="ctr" indent="0" marL="0">
              <a:buNone/>
            </a:pPr>
            <a:r>
              <a:rPr b="1" dirty="0" sz="3000" lang="en-GB">
                <a:solidFill>
                  <a:srgbClr val="C00000"/>
                </a:solidFill>
              </a:rPr>
              <a:t>Anatomy of a case that encompasses the aspects of Tort</a:t>
            </a:r>
          </a:p>
          <a:p>
            <a:pPr algn="ctr" indent="0" marL="0">
              <a:buNone/>
            </a:pPr>
            <a:r>
              <a:rPr dirty="0" sz="2000" i="1" lang="en-GB">
                <a:latin typeface="Times New Roman" panose="02020603050405020304" pitchFamily="18" charset="0"/>
                <a:cs typeface="Times New Roman" panose="02020603050405020304" pitchFamily="18" charset="0"/>
              </a:rPr>
              <a:t>The State Of Lagos V. </a:t>
            </a:r>
            <a:r>
              <a:rPr dirty="0" sz="2000" i="1" lang="en-GB" err="1">
                <a:latin typeface="Times New Roman" panose="02020603050405020304" pitchFamily="18" charset="0"/>
                <a:cs typeface="Times New Roman" panose="02020603050405020304" pitchFamily="18" charset="0"/>
              </a:rPr>
              <a:t>Dr.</a:t>
            </a:r>
            <a:r>
              <a:rPr dirty="0" sz="2000" i="1" lang="en-GB">
                <a:latin typeface="Times New Roman" panose="02020603050405020304" pitchFamily="18" charset="0"/>
                <a:cs typeface="Times New Roman" panose="02020603050405020304" pitchFamily="18" charset="0"/>
              </a:rPr>
              <a:t> </a:t>
            </a:r>
            <a:r>
              <a:rPr dirty="0" sz="2000" i="1" lang="en-GB" err="1">
                <a:latin typeface="Times New Roman" panose="02020603050405020304" pitchFamily="18" charset="0"/>
                <a:cs typeface="Times New Roman" panose="02020603050405020304" pitchFamily="18" charset="0"/>
              </a:rPr>
              <a:t>Ejike</a:t>
            </a:r>
            <a:r>
              <a:rPr dirty="0" sz="2000" i="1" lang="en-GB">
                <a:latin typeface="Times New Roman" panose="02020603050405020304" pitchFamily="18" charset="0"/>
                <a:cs typeface="Times New Roman" panose="02020603050405020304" pitchFamily="18" charset="0"/>
              </a:rPr>
              <a:t> Ferdinand Orji [Unreported Decision In Suit LD/8963C/2019]</a:t>
            </a:r>
          </a:p>
          <a:p>
            <a:pPr algn="ctr" indent="0" marL="0">
              <a:buNone/>
            </a:pPr>
            <a:r>
              <a:rPr b="1" dirty="0" sz="2000" lang="en-GB">
                <a:solidFill>
                  <a:srgbClr val="0000FF"/>
                </a:solidFill>
              </a:rPr>
              <a:t>ON THE CHARGE OF BREACH OF DUTY BY THE DEFENDANT IN REFUSING TO REMOVE THE TIGHTCAST WHICH RESULTED IN COMPARTMENT SYNDROME</a:t>
            </a:r>
          </a:p>
          <a:p>
            <a:r>
              <a:rPr b="1" dirty="0" lang="en-GB">
                <a:solidFill>
                  <a:srgbClr val="C00000"/>
                </a:solidFill>
              </a:rPr>
              <a:t>In sum, </a:t>
            </a:r>
            <a:r>
              <a:rPr dirty="0" lang="en-GB"/>
              <a:t>the court found the Defendant to have committed a breach of his professional duty as a medical doctor when he wilfully refused to promptly remove the tight </a:t>
            </a:r>
            <a:r>
              <a:rPr dirty="0" lang="en-GB" err="1"/>
              <a:t>fiber</a:t>
            </a:r>
            <a:r>
              <a:rPr dirty="0" lang="en-GB"/>
              <a:t> glass cast on </a:t>
            </a:r>
            <a:r>
              <a:rPr dirty="0" lang="en-GB" err="1"/>
              <a:t>Somi's</a:t>
            </a:r>
            <a:r>
              <a:rPr dirty="0" lang="en-GB"/>
              <a:t> leg despite complaints of severe pain which therefore resulted in compartment syndrome. </a:t>
            </a:r>
            <a:r>
              <a:rPr b="1" dirty="0" lang="en-GB"/>
              <a:t>The Trial Court found the Defendant GUILTY.</a:t>
            </a:r>
          </a:p>
          <a:p>
            <a:r>
              <a:rPr dirty="0" lang="en-GB"/>
              <a:t>The Trial Court found the Defendant </a:t>
            </a:r>
            <a:r>
              <a:rPr b="1" dirty="0" lang="en-GB"/>
              <a:t>guilty </a:t>
            </a:r>
            <a:r>
              <a:rPr dirty="0" lang="en-GB"/>
              <a:t>and accordingly convicted him in respect of Counts 2, 3, 4 and 6 of the Charge. Upon listening to the plea of leniency made by the Defendant's Counsel, the Trial Court sentenced the Defendant to one (1) year imprisonment for each of the Count</a:t>
            </a:r>
          </a:p>
          <a:p>
            <a:pPr algn="ctr" indent="0" marL="0">
              <a:buNone/>
            </a:pPr>
            <a:r>
              <a:rPr b="1" dirty="0" lang="en-GB">
                <a:solidFill>
                  <a:srgbClr val="FF0000"/>
                </a:solidFill>
              </a:rPr>
              <a:t>The sentences were to run concurrently</a:t>
            </a:r>
          </a:p>
        </p:txBody>
      </p:sp>
      <p:sp>
        <p:nvSpPr>
          <p:cNvPr id="1048788"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295"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296"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73" name=""/>
        <p:cNvGrpSpPr/>
        <p:nvPr/>
      </p:nvGrpSpPr>
      <p:grpSpPr>
        <a:xfrm>
          <a:off x="0" y="0"/>
          <a:ext cx="0" cy="0"/>
          <a:chOff x="0" y="0"/>
          <a:chExt cx="0" cy="0"/>
        </a:xfrm>
      </p:grpSpPr>
      <p:sp>
        <p:nvSpPr>
          <p:cNvPr id="1048789" name="Title 8"/>
          <p:cNvSpPr>
            <a:spLocks noGrp="1"/>
          </p:cNvSpPr>
          <p:nvPr>
            <p:ph type="title"/>
          </p:nvPr>
        </p:nvSpPr>
        <p:spPr>
          <a:xfrm>
            <a:off x="1096735" y="83976"/>
            <a:ext cx="9707608" cy="618637"/>
          </a:xfrm>
        </p:spPr>
        <p:txBody>
          <a:bodyPr>
            <a:normAutofit fontScale="90000"/>
          </a:bodyPr>
          <a:p>
            <a:pPr algn="ctr"/>
            <a:r>
              <a:rPr b="1" dirty="0" lang="en-GB">
                <a:solidFill>
                  <a:srgbClr val="6600CC"/>
                </a:solidFill>
              </a:rPr>
              <a:t>Medical Liability and the Law</a:t>
            </a:r>
          </a:p>
        </p:txBody>
      </p:sp>
      <p:sp>
        <p:nvSpPr>
          <p:cNvPr id="1048790" name="Content Placeholder 9"/>
          <p:cNvSpPr>
            <a:spLocks noGrp="1"/>
          </p:cNvSpPr>
          <p:nvPr>
            <p:ph idx="1"/>
          </p:nvPr>
        </p:nvSpPr>
        <p:spPr>
          <a:xfrm>
            <a:off x="838200" y="885825"/>
            <a:ext cx="10515600" cy="5888199"/>
          </a:xfrm>
        </p:spPr>
        <p:txBody>
          <a:bodyPr>
            <a:normAutofit fontScale="77500" lnSpcReduction="20000"/>
          </a:bodyPr>
          <a:p>
            <a:pPr algn="ctr" indent="0" marL="0">
              <a:buNone/>
            </a:pPr>
            <a:r>
              <a:rPr b="1" dirty="0" sz="3000" lang="en-GB">
                <a:solidFill>
                  <a:srgbClr val="C00000"/>
                </a:solidFill>
              </a:rPr>
              <a:t>Anatomy of a case that encompasses the aspects of Tort</a:t>
            </a:r>
          </a:p>
          <a:p>
            <a:pPr algn="ctr" indent="0" marL="0">
              <a:buNone/>
            </a:pPr>
            <a:r>
              <a:rPr dirty="0" sz="2600" i="1" lang="en-GB">
                <a:latin typeface="Times New Roman" panose="02020603050405020304" pitchFamily="18" charset="0"/>
                <a:cs typeface="Times New Roman" panose="02020603050405020304" pitchFamily="18" charset="0"/>
              </a:rPr>
              <a:t>The State Of Lagos V. </a:t>
            </a:r>
            <a:r>
              <a:rPr dirty="0" sz="2600" i="1" lang="en-GB" err="1">
                <a:latin typeface="Times New Roman" panose="02020603050405020304" pitchFamily="18" charset="0"/>
                <a:cs typeface="Times New Roman" panose="02020603050405020304" pitchFamily="18" charset="0"/>
              </a:rPr>
              <a:t>Dr.</a:t>
            </a:r>
            <a:r>
              <a:rPr dirty="0" sz="2600" i="1" lang="en-GB">
                <a:latin typeface="Times New Roman" panose="02020603050405020304" pitchFamily="18" charset="0"/>
                <a:cs typeface="Times New Roman" panose="02020603050405020304" pitchFamily="18" charset="0"/>
              </a:rPr>
              <a:t> </a:t>
            </a:r>
            <a:r>
              <a:rPr dirty="0" sz="2600" i="1" lang="en-GB" err="1">
                <a:latin typeface="Times New Roman" panose="02020603050405020304" pitchFamily="18" charset="0"/>
                <a:cs typeface="Times New Roman" panose="02020603050405020304" pitchFamily="18" charset="0"/>
              </a:rPr>
              <a:t>Ejike</a:t>
            </a:r>
            <a:r>
              <a:rPr dirty="0" sz="2600" i="1" lang="en-GB">
                <a:latin typeface="Times New Roman" panose="02020603050405020304" pitchFamily="18" charset="0"/>
                <a:cs typeface="Times New Roman" panose="02020603050405020304" pitchFamily="18" charset="0"/>
              </a:rPr>
              <a:t> Ferdinand Orji [Unreported Decision In Suit LD/8963C/2019]</a:t>
            </a:r>
          </a:p>
          <a:p>
            <a:pPr indent="0" marL="0">
              <a:buNone/>
            </a:pPr>
            <a:r>
              <a:rPr b="1" dirty="0" lang="en-GB"/>
              <a:t>ETHICAL ISSUES</a:t>
            </a:r>
          </a:p>
          <a:p>
            <a:r>
              <a:rPr b="1" dirty="0" lang="en-GB"/>
              <a:t>Negligence: </a:t>
            </a:r>
            <a:r>
              <a:rPr dirty="0" lang="en-GB"/>
              <a:t>Medical negligence refers to the failure of healthcare providers to fulfil their professional obligations, breaching the duty of care and not exercising reasonable degree of skill</a:t>
            </a:r>
          </a:p>
          <a:p>
            <a:r>
              <a:rPr dirty="0" lang="en-GB"/>
              <a:t>The Medical and Dental Council of Nigeria (MDCN), pursuant to the powers conferred on it by the Medical and Dental Practitioners Act 20042 issued a Code of Medical Ethics in Nigeria 2008 ("the Code"). The Code, which codifies the rules of professional conducts for medical practitioners also regulates the conducts/activities of medical practitioners in Nigeria. </a:t>
            </a:r>
          </a:p>
          <a:p>
            <a:r>
              <a:rPr dirty="0" lang="en-GB"/>
              <a:t>For instance, the Code states that all medical practitioners and dental surgeons owe a duty of care to their patients in every professional relationship.</a:t>
            </a:r>
          </a:p>
          <a:p>
            <a:r>
              <a:rPr dirty="0" lang="en-GB"/>
              <a:t>A careful consideration of the provision of the Code clearly shows several malpractices perpetuated by the Defendant in this case</a:t>
            </a:r>
          </a:p>
          <a:p>
            <a:r>
              <a:rPr b="1" dirty="0" lang="en-GB"/>
              <a:t>For instance, </a:t>
            </a:r>
            <a:r>
              <a:rPr dirty="0" lang="en-GB"/>
              <a:t>the Code requires that a medical practitioner shall not delegate any exclusive professional medical responsibility to any non-medical person. In this case, the Trial Court was right when it found that Defendant was professional negligent by using a police officer and a basketball coach (non-medical personnel) to reset the patient's leg.</a:t>
            </a:r>
          </a:p>
        </p:txBody>
      </p:sp>
      <p:sp>
        <p:nvSpPr>
          <p:cNvPr id="1048791"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297"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298"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74" name=""/>
        <p:cNvGrpSpPr/>
        <p:nvPr/>
      </p:nvGrpSpPr>
      <p:grpSpPr>
        <a:xfrm>
          <a:off x="0" y="0"/>
          <a:ext cx="0" cy="0"/>
          <a:chOff x="0" y="0"/>
          <a:chExt cx="0" cy="0"/>
        </a:xfrm>
      </p:grpSpPr>
      <p:sp>
        <p:nvSpPr>
          <p:cNvPr id="1048792" name="Title 8"/>
          <p:cNvSpPr>
            <a:spLocks noGrp="1"/>
          </p:cNvSpPr>
          <p:nvPr>
            <p:ph type="title"/>
          </p:nvPr>
        </p:nvSpPr>
        <p:spPr>
          <a:xfrm>
            <a:off x="1131531" y="312576"/>
            <a:ext cx="9707608" cy="618637"/>
          </a:xfrm>
        </p:spPr>
        <p:txBody>
          <a:bodyPr>
            <a:normAutofit fontScale="90000"/>
          </a:bodyPr>
          <a:p>
            <a:pPr algn="ctr"/>
            <a:r>
              <a:rPr b="1" dirty="0" lang="en-GB">
                <a:solidFill>
                  <a:srgbClr val="6600CC"/>
                </a:solidFill>
              </a:rPr>
              <a:t>Medical Liability and the Law</a:t>
            </a:r>
          </a:p>
        </p:txBody>
      </p:sp>
      <p:sp>
        <p:nvSpPr>
          <p:cNvPr id="1048793" name="Content Placeholder 9"/>
          <p:cNvSpPr>
            <a:spLocks noGrp="1"/>
          </p:cNvSpPr>
          <p:nvPr>
            <p:ph idx="1"/>
          </p:nvPr>
        </p:nvSpPr>
        <p:spPr>
          <a:xfrm>
            <a:off x="838200" y="1091682"/>
            <a:ext cx="10515600" cy="5682342"/>
          </a:xfrm>
        </p:spPr>
        <p:txBody>
          <a:bodyPr>
            <a:normAutofit/>
          </a:bodyPr>
          <a:p>
            <a:pPr algn="ctr" indent="0" marL="0">
              <a:buNone/>
            </a:pPr>
            <a:r>
              <a:rPr b="1" dirty="0" sz="3000" lang="en-GB">
                <a:solidFill>
                  <a:srgbClr val="C00000"/>
                </a:solidFill>
              </a:rPr>
              <a:t>Anatomy of a case that encompasses the aspects of Tort</a:t>
            </a:r>
          </a:p>
          <a:p>
            <a:pPr algn="ctr" indent="0" marL="0">
              <a:buNone/>
            </a:pPr>
            <a:r>
              <a:rPr dirty="0" sz="2000" i="1" lang="en-GB"/>
              <a:t>The State Of Lagos V. </a:t>
            </a:r>
            <a:r>
              <a:rPr dirty="0" sz="2000" i="1" lang="en-GB" err="1"/>
              <a:t>Dr.</a:t>
            </a:r>
            <a:r>
              <a:rPr dirty="0" sz="2000" i="1" lang="en-GB"/>
              <a:t> </a:t>
            </a:r>
            <a:r>
              <a:rPr dirty="0" sz="2000" i="1" lang="en-GB" err="1"/>
              <a:t>Ejike</a:t>
            </a:r>
            <a:r>
              <a:rPr dirty="0" sz="2000" i="1" lang="en-GB"/>
              <a:t> Ferdinand Orji [Unreported Decision In Suit LD/8963C/2019]</a:t>
            </a:r>
          </a:p>
          <a:p>
            <a:pPr indent="0" marL="0">
              <a:buNone/>
            </a:pPr>
            <a:r>
              <a:rPr b="1" dirty="0" lang="en-GB"/>
              <a:t>ETHICAL ISSUES</a:t>
            </a:r>
          </a:p>
          <a:p>
            <a:r>
              <a:rPr dirty="0" lang="en-GB"/>
              <a:t>As lives are at stake when providing medical treatment, it is mandatory that a medical practitioner diagnose the situation by carrying out the relevant tests before attempting a line of treatment. </a:t>
            </a:r>
          </a:p>
          <a:p>
            <a:r>
              <a:rPr dirty="0" lang="en-GB"/>
              <a:t>A medical practitioner is professionally negligent, where he manifests incompetence in the assessment of a patient, as in the instant case. </a:t>
            </a:r>
          </a:p>
          <a:p>
            <a:r>
              <a:rPr dirty="0" lang="en-GB"/>
              <a:t>The findings of the court that the failure of the Defendant to carry an x-ray to ascertain the nature of the injury sustained by the patient is reckless and negligent, is therefore apt and unassailable.</a:t>
            </a:r>
          </a:p>
          <a:p>
            <a:endParaRPr dirty="0" lang="en-GB"/>
          </a:p>
        </p:txBody>
      </p:sp>
      <p:sp>
        <p:nvSpPr>
          <p:cNvPr id="1048794"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299"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300"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75" name=""/>
        <p:cNvGrpSpPr/>
        <p:nvPr/>
      </p:nvGrpSpPr>
      <p:grpSpPr>
        <a:xfrm>
          <a:off x="0" y="0"/>
          <a:ext cx="0" cy="0"/>
          <a:chOff x="0" y="0"/>
          <a:chExt cx="0" cy="0"/>
        </a:xfrm>
      </p:grpSpPr>
      <p:sp>
        <p:nvSpPr>
          <p:cNvPr id="1048795" name="Title 8"/>
          <p:cNvSpPr>
            <a:spLocks noGrp="1"/>
          </p:cNvSpPr>
          <p:nvPr>
            <p:ph type="title"/>
          </p:nvPr>
        </p:nvSpPr>
        <p:spPr>
          <a:xfrm>
            <a:off x="1131531" y="83976"/>
            <a:ext cx="9707608" cy="618637"/>
          </a:xfrm>
        </p:spPr>
        <p:txBody>
          <a:bodyPr>
            <a:normAutofit fontScale="90000"/>
          </a:bodyPr>
          <a:p>
            <a:pPr algn="ctr"/>
            <a:r>
              <a:rPr b="1" dirty="0" lang="en-GB">
                <a:solidFill>
                  <a:srgbClr val="6600CC"/>
                </a:solidFill>
              </a:rPr>
              <a:t>Medical Liability and the Law</a:t>
            </a:r>
          </a:p>
        </p:txBody>
      </p:sp>
      <p:sp>
        <p:nvSpPr>
          <p:cNvPr id="1048796" name="Content Placeholder 9"/>
          <p:cNvSpPr>
            <a:spLocks noGrp="1"/>
          </p:cNvSpPr>
          <p:nvPr>
            <p:ph idx="1"/>
          </p:nvPr>
        </p:nvSpPr>
        <p:spPr>
          <a:xfrm>
            <a:off x="838199" y="786589"/>
            <a:ext cx="11164077" cy="5987435"/>
          </a:xfrm>
        </p:spPr>
        <p:txBody>
          <a:bodyPr>
            <a:normAutofit fontScale="92500" lnSpcReduction="10000"/>
          </a:bodyPr>
          <a:p>
            <a:pPr algn="ctr" indent="0" marL="0">
              <a:buNone/>
            </a:pPr>
            <a:r>
              <a:rPr b="1" dirty="0" sz="3000" lang="en-GB">
                <a:solidFill>
                  <a:srgbClr val="C00000"/>
                </a:solidFill>
              </a:rPr>
              <a:t>Anatomy of a case that encompasses the aspects of Tort</a:t>
            </a:r>
          </a:p>
          <a:p>
            <a:pPr algn="ctr" indent="0" marL="0">
              <a:buNone/>
            </a:pPr>
            <a:r>
              <a:rPr dirty="0" i="1" lang="en-GB">
                <a:latin typeface="Times New Roman" panose="02020603050405020304" pitchFamily="18" charset="0"/>
                <a:cs typeface="Times New Roman" panose="02020603050405020304" pitchFamily="18" charset="0"/>
              </a:rPr>
              <a:t>The State Of Lagos V. </a:t>
            </a:r>
            <a:r>
              <a:rPr dirty="0" i="1" lang="en-GB" err="1">
                <a:latin typeface="Times New Roman" panose="02020603050405020304" pitchFamily="18" charset="0"/>
                <a:cs typeface="Times New Roman" panose="02020603050405020304" pitchFamily="18" charset="0"/>
              </a:rPr>
              <a:t>Dr.</a:t>
            </a:r>
            <a:r>
              <a:rPr dirty="0" i="1" lang="en-GB">
                <a:latin typeface="Times New Roman" panose="02020603050405020304" pitchFamily="18" charset="0"/>
                <a:cs typeface="Times New Roman" panose="02020603050405020304" pitchFamily="18" charset="0"/>
              </a:rPr>
              <a:t> </a:t>
            </a:r>
            <a:r>
              <a:rPr dirty="0" i="1" lang="en-GB" err="1">
                <a:latin typeface="Times New Roman" panose="02020603050405020304" pitchFamily="18" charset="0"/>
                <a:cs typeface="Times New Roman" panose="02020603050405020304" pitchFamily="18" charset="0"/>
              </a:rPr>
              <a:t>Ejike</a:t>
            </a:r>
            <a:r>
              <a:rPr dirty="0" i="1" lang="en-GB">
                <a:latin typeface="Times New Roman" panose="02020603050405020304" pitchFamily="18" charset="0"/>
                <a:cs typeface="Times New Roman" panose="02020603050405020304" pitchFamily="18" charset="0"/>
              </a:rPr>
              <a:t> Ferdinand Orji [Unreported Decision In Suit LD/8963C/2019]</a:t>
            </a:r>
          </a:p>
          <a:p>
            <a:pPr indent="0" marL="0">
              <a:buNone/>
            </a:pPr>
            <a:r>
              <a:rPr b="1" dirty="0" lang="en-GB"/>
              <a:t>Informed Consent</a:t>
            </a:r>
            <a:endParaRPr dirty="0" lang="en-GB"/>
          </a:p>
          <a:p>
            <a:pPr indent="0" marL="0">
              <a:buNone/>
            </a:pPr>
            <a:r>
              <a:rPr dirty="0" lang="en-GB"/>
              <a:t>Before performing any invasive test or providing medical treatment, doctors must obtain permission from a competent patient in a manner that is informed and voluntary. The process is known as informed consent. People have the right to information about risks, benefits, and alternative treatments when making decisions about medical care and the freedom to choose. </a:t>
            </a:r>
          </a:p>
          <a:p>
            <a:pPr algn="ctr" indent="0" marL="0">
              <a:buNone/>
            </a:pPr>
            <a:r>
              <a:rPr b="1" dirty="0" lang="en-GB">
                <a:solidFill>
                  <a:srgbClr val="0000FF"/>
                </a:solidFill>
              </a:rPr>
              <a:t>Informed consent to treatment is fundamental to ethics and law.</a:t>
            </a:r>
          </a:p>
          <a:p>
            <a:endParaRPr dirty="0" sz="1300" lang="en-GB"/>
          </a:p>
          <a:p>
            <a:r>
              <a:rPr b="1" dirty="0" lang="en-GB"/>
              <a:t>Competence to give informed consent </a:t>
            </a:r>
            <a:r>
              <a:rPr dirty="0" lang="en-GB"/>
              <a:t>usually connotes mental capacity and age of majority recognized in that jurisdiction to make medical decisions. As in the instant case, where the patient (</a:t>
            </a:r>
            <a:r>
              <a:rPr dirty="0" lang="en-GB" err="1"/>
              <a:t>Somi</a:t>
            </a:r>
            <a:r>
              <a:rPr dirty="0" lang="en-GB"/>
              <a:t>) was 16 years old, at the time, the Code of Medical Ethics in Nigeria, 2008 permits the next-of-kin to provide such consent. </a:t>
            </a:r>
          </a:p>
          <a:p>
            <a:endParaRPr dirty="0" sz="1300" lang="en-GB"/>
          </a:p>
        </p:txBody>
      </p:sp>
      <p:sp>
        <p:nvSpPr>
          <p:cNvPr id="1048797"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301"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302"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76" name=""/>
        <p:cNvGrpSpPr/>
        <p:nvPr/>
      </p:nvGrpSpPr>
      <p:grpSpPr>
        <a:xfrm>
          <a:off x="0" y="0"/>
          <a:ext cx="0" cy="0"/>
          <a:chOff x="0" y="0"/>
          <a:chExt cx="0" cy="0"/>
        </a:xfrm>
      </p:grpSpPr>
      <p:sp>
        <p:nvSpPr>
          <p:cNvPr id="1048798" name="Title 8"/>
          <p:cNvSpPr>
            <a:spLocks noGrp="1"/>
          </p:cNvSpPr>
          <p:nvPr>
            <p:ph type="title"/>
          </p:nvPr>
        </p:nvSpPr>
        <p:spPr>
          <a:xfrm>
            <a:off x="1131531" y="83976"/>
            <a:ext cx="9707608" cy="618637"/>
          </a:xfrm>
        </p:spPr>
        <p:txBody>
          <a:bodyPr>
            <a:normAutofit fontScale="90000"/>
          </a:bodyPr>
          <a:p>
            <a:pPr algn="ctr"/>
            <a:r>
              <a:rPr b="1" dirty="0" lang="en-GB">
                <a:solidFill>
                  <a:srgbClr val="6600CC"/>
                </a:solidFill>
              </a:rPr>
              <a:t>Medical Liability and the Law</a:t>
            </a:r>
          </a:p>
        </p:txBody>
      </p:sp>
      <p:sp>
        <p:nvSpPr>
          <p:cNvPr id="1048799" name="Content Placeholder 9"/>
          <p:cNvSpPr>
            <a:spLocks noGrp="1"/>
          </p:cNvSpPr>
          <p:nvPr>
            <p:ph idx="1"/>
          </p:nvPr>
        </p:nvSpPr>
        <p:spPr>
          <a:xfrm>
            <a:off x="838199" y="786589"/>
            <a:ext cx="11164077" cy="5987435"/>
          </a:xfrm>
        </p:spPr>
        <p:txBody>
          <a:bodyPr>
            <a:normAutofit fontScale="92500" lnSpcReduction="20000"/>
          </a:bodyPr>
          <a:p>
            <a:pPr algn="ctr" indent="0" marL="0">
              <a:buNone/>
            </a:pPr>
            <a:r>
              <a:rPr b="1" dirty="0" sz="3000" lang="en-GB">
                <a:solidFill>
                  <a:srgbClr val="C00000"/>
                </a:solidFill>
              </a:rPr>
              <a:t>Anatomy of a case that encompasses the aspects of Tort</a:t>
            </a:r>
          </a:p>
          <a:p>
            <a:pPr algn="ctr" indent="0" marL="0">
              <a:buNone/>
            </a:pPr>
            <a:r>
              <a:rPr dirty="0" sz="2200" i="1" lang="en-GB">
                <a:latin typeface="Times New Roman" panose="02020603050405020304" pitchFamily="18" charset="0"/>
                <a:cs typeface="Times New Roman" panose="02020603050405020304" pitchFamily="18" charset="0"/>
              </a:rPr>
              <a:t>The State Of Lagos V. </a:t>
            </a:r>
            <a:r>
              <a:rPr dirty="0" sz="2200" i="1" lang="en-GB" err="1">
                <a:latin typeface="Times New Roman" panose="02020603050405020304" pitchFamily="18" charset="0"/>
                <a:cs typeface="Times New Roman" panose="02020603050405020304" pitchFamily="18" charset="0"/>
              </a:rPr>
              <a:t>Dr.</a:t>
            </a:r>
            <a:r>
              <a:rPr dirty="0" sz="2200" i="1" lang="en-GB">
                <a:latin typeface="Times New Roman" panose="02020603050405020304" pitchFamily="18" charset="0"/>
                <a:cs typeface="Times New Roman" panose="02020603050405020304" pitchFamily="18" charset="0"/>
              </a:rPr>
              <a:t> </a:t>
            </a:r>
            <a:r>
              <a:rPr dirty="0" sz="2200" i="1" lang="en-GB" err="1">
                <a:latin typeface="Times New Roman" panose="02020603050405020304" pitchFamily="18" charset="0"/>
                <a:cs typeface="Times New Roman" panose="02020603050405020304" pitchFamily="18" charset="0"/>
              </a:rPr>
              <a:t>Ejike</a:t>
            </a:r>
            <a:r>
              <a:rPr dirty="0" sz="2200" i="1" lang="en-GB">
                <a:latin typeface="Times New Roman" panose="02020603050405020304" pitchFamily="18" charset="0"/>
                <a:cs typeface="Times New Roman" panose="02020603050405020304" pitchFamily="18" charset="0"/>
              </a:rPr>
              <a:t> Ferdinand Orji [Unreported Decision In Suit LD/8963C/2019]</a:t>
            </a:r>
          </a:p>
          <a:p>
            <a:pPr indent="0" marL="0">
              <a:buNone/>
            </a:pPr>
            <a:r>
              <a:rPr b="1" dirty="0" lang="en-GB"/>
              <a:t>Informed Consent</a:t>
            </a:r>
            <a:endParaRPr dirty="0" lang="en-GB"/>
          </a:p>
          <a:p>
            <a:pPr algn="ctr" indent="0" marL="0">
              <a:buNone/>
            </a:pPr>
            <a:r>
              <a:rPr b="1" dirty="0" lang="en-GB">
                <a:solidFill>
                  <a:srgbClr val="0000FF"/>
                </a:solidFill>
              </a:rPr>
              <a:t>Informed consent to treatment is fundamental to ethics and law.</a:t>
            </a:r>
          </a:p>
          <a:p>
            <a:endParaRPr dirty="0" sz="900" lang="en-GB"/>
          </a:p>
          <a:p>
            <a:r>
              <a:rPr dirty="0" lang="en-GB"/>
              <a:t>The Code requires that practitioners involved in procedures requiring the consent of the patient, his relation or appropriate public authority must ensure that the appropriate consent is obtained before such procedures, either for surgery or diagnostic purposes, are done, be they invasive or non-invasive.</a:t>
            </a:r>
          </a:p>
          <a:p>
            <a:endParaRPr dirty="0" sz="1300" lang="en-GB"/>
          </a:p>
          <a:p>
            <a:r>
              <a:rPr dirty="0" lang="en-GB"/>
              <a:t>In the case under review, the evidence before the court reveals that the Defendant failed to obtain the consent of the patient's mother (PW3) before applying a </a:t>
            </a:r>
            <a:r>
              <a:rPr dirty="0" lang="en-GB" err="1"/>
              <a:t>fiber</a:t>
            </a:r>
            <a:r>
              <a:rPr dirty="0" lang="en-GB"/>
              <a:t> glass cast on the patient's leg. </a:t>
            </a:r>
          </a:p>
          <a:p>
            <a:endParaRPr dirty="0" sz="1000" lang="en-GB"/>
          </a:p>
          <a:p>
            <a:r>
              <a:rPr b="1" dirty="0" lang="en-GB"/>
              <a:t>The argument of the Defence that informed consent is unnecessary </a:t>
            </a:r>
            <a:r>
              <a:rPr dirty="0" lang="en-GB"/>
              <a:t>where the medical intervention is non-invasive (such as, in cast application), was discountenanced by the court in the face of the clear provision of Rule 19 of the Code that mandates the obtaining of informed consent in both invasive and non-invasive medical treatment.</a:t>
            </a:r>
          </a:p>
        </p:txBody>
      </p:sp>
      <p:sp>
        <p:nvSpPr>
          <p:cNvPr id="1048800"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303"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304"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8801" name="Title 8"/>
          <p:cNvSpPr>
            <a:spLocks noGrp="1"/>
          </p:cNvSpPr>
          <p:nvPr>
            <p:ph type="title"/>
          </p:nvPr>
        </p:nvSpPr>
        <p:spPr>
          <a:xfrm>
            <a:off x="1131531" y="312576"/>
            <a:ext cx="9707608" cy="618637"/>
          </a:xfrm>
        </p:spPr>
        <p:txBody>
          <a:bodyPr>
            <a:normAutofit fontScale="90000"/>
          </a:bodyPr>
          <a:p>
            <a:pPr algn="ctr"/>
            <a:r>
              <a:rPr b="1" dirty="0" lang="en-GB">
                <a:solidFill>
                  <a:srgbClr val="6600CC"/>
                </a:solidFill>
              </a:rPr>
              <a:t>Medical Liability and the Law</a:t>
            </a:r>
          </a:p>
        </p:txBody>
      </p:sp>
      <p:sp>
        <p:nvSpPr>
          <p:cNvPr id="1048802" name="Content Placeholder 9"/>
          <p:cNvSpPr>
            <a:spLocks noGrp="1"/>
          </p:cNvSpPr>
          <p:nvPr>
            <p:ph idx="1"/>
          </p:nvPr>
        </p:nvSpPr>
        <p:spPr>
          <a:xfrm>
            <a:off x="838200" y="1091682"/>
            <a:ext cx="10515600" cy="5682342"/>
          </a:xfrm>
        </p:spPr>
        <p:txBody>
          <a:bodyPr>
            <a:normAutofit/>
          </a:bodyPr>
          <a:p>
            <a:pPr algn="ctr" indent="0" marL="0">
              <a:buNone/>
            </a:pPr>
            <a:r>
              <a:rPr b="1" dirty="0" sz="3000" lang="en-GB">
                <a:solidFill>
                  <a:srgbClr val="C00000"/>
                </a:solidFill>
              </a:rPr>
              <a:t>Anatomy of a case that encompasses the aspects of Tort</a:t>
            </a:r>
          </a:p>
          <a:p>
            <a:pPr algn="ctr" indent="0" marL="0">
              <a:buNone/>
            </a:pPr>
            <a:r>
              <a:rPr dirty="0" sz="2000" i="1" lang="en-GB">
                <a:latin typeface="Times New Roman" panose="02020603050405020304" pitchFamily="18" charset="0"/>
                <a:cs typeface="Times New Roman" panose="02020603050405020304" pitchFamily="18" charset="0"/>
              </a:rPr>
              <a:t>The State Of Lagos V. </a:t>
            </a:r>
            <a:r>
              <a:rPr dirty="0" sz="2000" i="1" lang="en-GB" err="1">
                <a:latin typeface="Times New Roman" panose="02020603050405020304" pitchFamily="18" charset="0"/>
                <a:cs typeface="Times New Roman" panose="02020603050405020304" pitchFamily="18" charset="0"/>
              </a:rPr>
              <a:t>Dr.</a:t>
            </a:r>
            <a:r>
              <a:rPr dirty="0" sz="2000" i="1" lang="en-GB">
                <a:latin typeface="Times New Roman" panose="02020603050405020304" pitchFamily="18" charset="0"/>
                <a:cs typeface="Times New Roman" panose="02020603050405020304" pitchFamily="18" charset="0"/>
              </a:rPr>
              <a:t> </a:t>
            </a:r>
            <a:r>
              <a:rPr dirty="0" sz="2000" i="1" lang="en-GB" err="1">
                <a:latin typeface="Times New Roman" panose="02020603050405020304" pitchFamily="18" charset="0"/>
                <a:cs typeface="Times New Roman" panose="02020603050405020304" pitchFamily="18" charset="0"/>
              </a:rPr>
              <a:t>Ejike</a:t>
            </a:r>
            <a:r>
              <a:rPr dirty="0" sz="2000" i="1" lang="en-GB">
                <a:latin typeface="Times New Roman" panose="02020603050405020304" pitchFamily="18" charset="0"/>
                <a:cs typeface="Times New Roman" panose="02020603050405020304" pitchFamily="18" charset="0"/>
              </a:rPr>
              <a:t> Ferdinand Orji [Unreported Decision In Suit LD/8963C/2019]</a:t>
            </a:r>
          </a:p>
          <a:p>
            <a:pPr indent="0" marL="0">
              <a:buNone/>
            </a:pPr>
            <a:r>
              <a:rPr b="1" dirty="0" lang="en-GB"/>
              <a:t>Specialist Assistance and Referral</a:t>
            </a:r>
          </a:p>
          <a:p>
            <a:r>
              <a:rPr dirty="0" lang="en-GB"/>
              <a:t>It is important that a medical practitioner who does not believe they have a requisite skill for a certain ailment either refer a patient to another physician or seek another colleague's opinion to help pin- point diagnosis and line of treatment. </a:t>
            </a:r>
          </a:p>
          <a:p>
            <a:r>
              <a:rPr b="1" dirty="0" lang="en-GB"/>
              <a:t>In the instant case, </a:t>
            </a:r>
            <a:r>
              <a:rPr dirty="0" lang="en-GB"/>
              <a:t>where the Defendant was not a trained or qualified Orthopaedic specialist, he is obligated to refer the patient (</a:t>
            </a:r>
            <a:r>
              <a:rPr dirty="0" lang="en-GB" err="1"/>
              <a:t>Somi</a:t>
            </a:r>
            <a:r>
              <a:rPr dirty="0" lang="en-GB"/>
              <a:t>) to an orthopaedic surgeon for proper treatment. </a:t>
            </a:r>
          </a:p>
          <a:p>
            <a:r>
              <a:rPr dirty="0" lang="en-GB"/>
              <a:t>This act of the Defendant contravenes Rule 28(G) of the Code. If the Defendant in this case had referred the patient before starting treatment, the patient's injuries might not have escalated as it did.</a:t>
            </a:r>
          </a:p>
        </p:txBody>
      </p:sp>
      <p:sp>
        <p:nvSpPr>
          <p:cNvPr id="1048803"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305"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306"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78" name=""/>
        <p:cNvGrpSpPr/>
        <p:nvPr/>
      </p:nvGrpSpPr>
      <p:grpSpPr>
        <a:xfrm>
          <a:off x="0" y="0"/>
          <a:ext cx="0" cy="0"/>
          <a:chOff x="0" y="0"/>
          <a:chExt cx="0" cy="0"/>
        </a:xfrm>
      </p:grpSpPr>
      <p:sp>
        <p:nvSpPr>
          <p:cNvPr id="1048804" name="Title 8"/>
          <p:cNvSpPr>
            <a:spLocks noGrp="1"/>
          </p:cNvSpPr>
          <p:nvPr>
            <p:ph type="title"/>
          </p:nvPr>
        </p:nvSpPr>
        <p:spPr>
          <a:xfrm>
            <a:off x="1131531" y="312576"/>
            <a:ext cx="9707608" cy="618637"/>
          </a:xfrm>
        </p:spPr>
        <p:txBody>
          <a:bodyPr>
            <a:normAutofit fontScale="90000"/>
          </a:bodyPr>
          <a:p>
            <a:pPr algn="ctr"/>
            <a:r>
              <a:rPr b="1" dirty="0" lang="en-GB">
                <a:solidFill>
                  <a:srgbClr val="6600CC"/>
                </a:solidFill>
              </a:rPr>
              <a:t>Medical Liability and the Law</a:t>
            </a:r>
          </a:p>
        </p:txBody>
      </p:sp>
      <p:sp>
        <p:nvSpPr>
          <p:cNvPr id="1048805" name="Content Placeholder 9"/>
          <p:cNvSpPr>
            <a:spLocks noGrp="1"/>
          </p:cNvSpPr>
          <p:nvPr>
            <p:ph idx="1"/>
          </p:nvPr>
        </p:nvSpPr>
        <p:spPr>
          <a:xfrm>
            <a:off x="838200" y="1091682"/>
            <a:ext cx="10515600" cy="5682342"/>
          </a:xfrm>
        </p:spPr>
        <p:txBody>
          <a:bodyPr>
            <a:normAutofit fontScale="85000" lnSpcReduction="20000"/>
          </a:bodyPr>
          <a:p>
            <a:pPr algn="ctr" indent="0" marL="0">
              <a:buNone/>
            </a:pPr>
            <a:r>
              <a:rPr b="1" dirty="0" sz="3000" lang="en-GB">
                <a:solidFill>
                  <a:srgbClr val="C00000"/>
                </a:solidFill>
              </a:rPr>
              <a:t>Anatomy of a case that encompasses the aspects of Tort</a:t>
            </a:r>
          </a:p>
          <a:p>
            <a:pPr algn="ctr" indent="0" marL="0">
              <a:buNone/>
            </a:pPr>
            <a:r>
              <a:rPr dirty="0" sz="2400" i="1" lang="en-GB">
                <a:latin typeface="Times New Roman" panose="02020603050405020304" pitchFamily="18" charset="0"/>
                <a:cs typeface="Times New Roman" panose="02020603050405020304" pitchFamily="18" charset="0"/>
              </a:rPr>
              <a:t>The State Of Lagos V. </a:t>
            </a:r>
            <a:r>
              <a:rPr dirty="0" sz="2400" i="1" lang="en-GB" err="1">
                <a:latin typeface="Times New Roman" panose="02020603050405020304" pitchFamily="18" charset="0"/>
                <a:cs typeface="Times New Roman" panose="02020603050405020304" pitchFamily="18" charset="0"/>
              </a:rPr>
              <a:t>Dr.</a:t>
            </a:r>
            <a:r>
              <a:rPr dirty="0" sz="2400" i="1" lang="en-GB">
                <a:latin typeface="Times New Roman" panose="02020603050405020304" pitchFamily="18" charset="0"/>
                <a:cs typeface="Times New Roman" panose="02020603050405020304" pitchFamily="18" charset="0"/>
              </a:rPr>
              <a:t> </a:t>
            </a:r>
            <a:r>
              <a:rPr dirty="0" sz="2400" i="1" lang="en-GB" err="1">
                <a:latin typeface="Times New Roman" panose="02020603050405020304" pitchFamily="18" charset="0"/>
                <a:cs typeface="Times New Roman" panose="02020603050405020304" pitchFamily="18" charset="0"/>
              </a:rPr>
              <a:t>Ejike</a:t>
            </a:r>
            <a:r>
              <a:rPr dirty="0" sz="2400" i="1" lang="en-GB">
                <a:latin typeface="Times New Roman" panose="02020603050405020304" pitchFamily="18" charset="0"/>
                <a:cs typeface="Times New Roman" panose="02020603050405020304" pitchFamily="18" charset="0"/>
              </a:rPr>
              <a:t> Ferdinand Orji [Unreported Decision In Suit LD/8963C/2019]</a:t>
            </a:r>
          </a:p>
          <a:p>
            <a:r>
              <a:rPr b="1" dirty="0" lang="en-GB"/>
              <a:t>Standardized Due Process and Ethical Standards: </a:t>
            </a:r>
            <a:r>
              <a:rPr dirty="0" lang="en-GB"/>
              <a:t>It is preferable to medical professionals to follow accepted standards of medical practice which are based on credible evidence published in peer-reviewed medical literature generally recognized by the relevant medical community, physician specialty society recommendations, and/or the view of physicians practicing in relevant clinical areas and any other relevant.</a:t>
            </a:r>
          </a:p>
          <a:p>
            <a:r>
              <a:rPr dirty="0" lang="en-GB"/>
              <a:t>These may include, </a:t>
            </a:r>
            <a:r>
              <a:rPr b="1" dirty="0" lang="en-GB"/>
              <a:t>clinical policy statements</a:t>
            </a:r>
            <a:r>
              <a:rPr dirty="0" lang="en-GB"/>
              <a:t>, </a:t>
            </a:r>
            <a:r>
              <a:rPr b="1" dirty="0" lang="en-GB"/>
              <a:t>standards of practice, standard operating procedures, clinical practice protocols, clinical procedures</a:t>
            </a:r>
            <a:r>
              <a:rPr dirty="0" lang="en-GB"/>
              <a:t>, amongst others.</a:t>
            </a:r>
          </a:p>
          <a:p>
            <a:r>
              <a:rPr dirty="0" lang="en-GB"/>
              <a:t>The Defendant in this case did not follow the accepted Standards of Medical Practice, as all other doctors in their oral testimony agreed that an X-ray must be done before any line of treatment carried out and that the Defendant should have suspected something wrong such as compartment syndrome when the patient complained of pain and tightness of the cast. </a:t>
            </a:r>
          </a:p>
          <a:p>
            <a:r>
              <a:rPr b="1" dirty="0" lang="en-GB"/>
              <a:t>Following accepted medical standards and guidelines help prevent injury to a patient and whatever liability that might follow.</a:t>
            </a:r>
          </a:p>
        </p:txBody>
      </p:sp>
      <p:sp>
        <p:nvSpPr>
          <p:cNvPr id="1048806"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307"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308"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79" name=""/>
        <p:cNvGrpSpPr/>
        <p:nvPr/>
      </p:nvGrpSpPr>
      <p:grpSpPr>
        <a:xfrm>
          <a:off x="0" y="0"/>
          <a:ext cx="0" cy="0"/>
          <a:chOff x="0" y="0"/>
          <a:chExt cx="0" cy="0"/>
        </a:xfrm>
      </p:grpSpPr>
      <p:sp>
        <p:nvSpPr>
          <p:cNvPr id="1048807" name="Title 8"/>
          <p:cNvSpPr>
            <a:spLocks noGrp="1"/>
          </p:cNvSpPr>
          <p:nvPr>
            <p:ph type="title"/>
          </p:nvPr>
        </p:nvSpPr>
        <p:spPr>
          <a:xfrm>
            <a:off x="1131531" y="147881"/>
            <a:ext cx="9707608" cy="618637"/>
          </a:xfrm>
        </p:spPr>
        <p:txBody>
          <a:bodyPr>
            <a:normAutofit fontScale="90000"/>
          </a:bodyPr>
          <a:p>
            <a:pPr algn="ctr"/>
            <a:r>
              <a:rPr b="1" dirty="0" lang="en-GB">
                <a:solidFill>
                  <a:srgbClr val="6600CC"/>
                </a:solidFill>
              </a:rPr>
              <a:t>Medical Liability and the Law</a:t>
            </a:r>
          </a:p>
        </p:txBody>
      </p:sp>
      <p:sp>
        <p:nvSpPr>
          <p:cNvPr id="1048808" name="Content Placeholder 9"/>
          <p:cNvSpPr>
            <a:spLocks noGrp="1"/>
          </p:cNvSpPr>
          <p:nvPr>
            <p:ph idx="1"/>
          </p:nvPr>
        </p:nvSpPr>
        <p:spPr>
          <a:xfrm>
            <a:off x="514350" y="766518"/>
            <a:ext cx="10839450" cy="6007506"/>
          </a:xfrm>
        </p:spPr>
        <p:txBody>
          <a:bodyPr>
            <a:normAutofit/>
          </a:bodyPr>
          <a:p>
            <a:pPr algn="ctr" indent="0" marL="0">
              <a:buNone/>
            </a:pPr>
            <a:r>
              <a:rPr b="1" dirty="0" sz="3000" lang="en-GB">
                <a:solidFill>
                  <a:srgbClr val="C00000"/>
                </a:solidFill>
              </a:rPr>
              <a:t>Anatomy of a case that encompasses the aspects of Tort</a:t>
            </a:r>
          </a:p>
          <a:p>
            <a:pPr algn="ctr" indent="0" marL="0">
              <a:buNone/>
            </a:pPr>
            <a:r>
              <a:rPr dirty="0" sz="2000" i="1" lang="en-GB">
                <a:latin typeface="Times New Roman" panose="02020603050405020304" pitchFamily="18" charset="0"/>
                <a:cs typeface="Times New Roman" panose="02020603050405020304" pitchFamily="18" charset="0"/>
              </a:rPr>
              <a:t>The State Of Lagos V. </a:t>
            </a:r>
            <a:r>
              <a:rPr dirty="0" sz="2000" i="1" lang="en-GB" err="1">
                <a:latin typeface="Times New Roman" panose="02020603050405020304" pitchFamily="18" charset="0"/>
                <a:cs typeface="Times New Roman" panose="02020603050405020304" pitchFamily="18" charset="0"/>
              </a:rPr>
              <a:t>Dr.</a:t>
            </a:r>
            <a:r>
              <a:rPr dirty="0" sz="2000" i="1" lang="en-GB">
                <a:latin typeface="Times New Roman" panose="02020603050405020304" pitchFamily="18" charset="0"/>
                <a:cs typeface="Times New Roman" panose="02020603050405020304" pitchFamily="18" charset="0"/>
              </a:rPr>
              <a:t> </a:t>
            </a:r>
            <a:r>
              <a:rPr dirty="0" sz="2000" i="1" lang="en-GB" err="1">
                <a:latin typeface="Times New Roman" panose="02020603050405020304" pitchFamily="18" charset="0"/>
                <a:cs typeface="Times New Roman" panose="02020603050405020304" pitchFamily="18" charset="0"/>
              </a:rPr>
              <a:t>Ejike</a:t>
            </a:r>
            <a:r>
              <a:rPr dirty="0" sz="2000" i="1" lang="en-GB">
                <a:latin typeface="Times New Roman" panose="02020603050405020304" pitchFamily="18" charset="0"/>
                <a:cs typeface="Times New Roman" panose="02020603050405020304" pitchFamily="18" charset="0"/>
              </a:rPr>
              <a:t> Ferdinand Orji [Unreported Decision In Suit LD/8963C/2019]</a:t>
            </a:r>
          </a:p>
          <a:p>
            <a:pPr indent="0" marL="0">
              <a:buNone/>
            </a:pPr>
            <a:r>
              <a:rPr b="1" dirty="0" lang="en-GB"/>
              <a:t>CONCLUSION</a:t>
            </a:r>
          </a:p>
          <a:p>
            <a:pPr indent="0" marL="0">
              <a:buNone/>
            </a:pPr>
            <a:r>
              <a:rPr dirty="0" lang="en-GB"/>
              <a:t>The above case analysis therefore provides an overview of certain concepts in medical practice and how they may give rise to culpability. In the context of the decision of the Trial Court, it is instructive to mention that medical practitioners, like any other professional, are not immune from criminal prosecution for reckless or negligent conducts. </a:t>
            </a:r>
          </a:p>
          <a:p>
            <a:pPr indent="0" marL="0">
              <a:buNone/>
            </a:pPr>
            <a:r>
              <a:rPr dirty="0" lang="en-GB"/>
              <a:t>Medical professionals can be prosecuted for obvious misconducts committed while carrying out their professional duties. </a:t>
            </a:r>
          </a:p>
          <a:p>
            <a:pPr indent="0" marL="0">
              <a:buNone/>
            </a:pPr>
            <a:r>
              <a:rPr b="1" dirty="0" lang="en-GB"/>
              <a:t>It is expected that the decision of the court in this case will not only operate as deterrent to professionals generally but will also sensitise the public on their rights as a patient visiting an hospital.</a:t>
            </a:r>
          </a:p>
        </p:txBody>
      </p:sp>
      <p:sp>
        <p:nvSpPr>
          <p:cNvPr id="1048809"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309"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310"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80" name=""/>
        <p:cNvGrpSpPr/>
        <p:nvPr/>
      </p:nvGrpSpPr>
      <p:grpSpPr>
        <a:xfrm>
          <a:off x="0" y="0"/>
          <a:ext cx="0" cy="0"/>
          <a:chOff x="0" y="0"/>
          <a:chExt cx="0" cy="0"/>
        </a:xfrm>
      </p:grpSpPr>
      <p:sp>
        <p:nvSpPr>
          <p:cNvPr id="1048810" name="Title 8"/>
          <p:cNvSpPr>
            <a:spLocks noGrp="1"/>
          </p:cNvSpPr>
          <p:nvPr>
            <p:ph type="title"/>
          </p:nvPr>
        </p:nvSpPr>
        <p:spPr>
          <a:xfrm>
            <a:off x="1131531" y="312576"/>
            <a:ext cx="9707608" cy="618637"/>
          </a:xfrm>
        </p:spPr>
        <p:txBody>
          <a:bodyPr>
            <a:normAutofit fontScale="90000"/>
          </a:bodyPr>
          <a:p>
            <a:pPr algn="ctr"/>
            <a:r>
              <a:rPr b="1" dirty="0" lang="en-GB">
                <a:solidFill>
                  <a:srgbClr val="6600CC"/>
                </a:solidFill>
              </a:rPr>
              <a:t>Medical Liability and the Law</a:t>
            </a:r>
          </a:p>
        </p:txBody>
      </p:sp>
      <p:sp>
        <p:nvSpPr>
          <p:cNvPr id="1048811" name="Content Placeholder 9"/>
          <p:cNvSpPr>
            <a:spLocks noGrp="1"/>
          </p:cNvSpPr>
          <p:nvPr>
            <p:ph idx="1"/>
          </p:nvPr>
        </p:nvSpPr>
        <p:spPr>
          <a:xfrm>
            <a:off x="838200" y="1091682"/>
            <a:ext cx="10515600" cy="5682342"/>
          </a:xfrm>
        </p:spPr>
        <p:txBody>
          <a:bodyPr>
            <a:normAutofit lnSpcReduction="10000"/>
          </a:bodyPr>
          <a:p>
            <a:pPr algn="ctr" indent="0" marL="0">
              <a:buNone/>
            </a:pPr>
            <a:r>
              <a:rPr b="1" dirty="0" sz="3000" lang="en-GB">
                <a:solidFill>
                  <a:srgbClr val="C00000"/>
                </a:solidFill>
              </a:rPr>
              <a:t>Anatomy of a case that encompasses the aspects of Tort</a:t>
            </a:r>
          </a:p>
          <a:p>
            <a:pPr algn="ctr" indent="0" marL="0">
              <a:buNone/>
            </a:pPr>
            <a:r>
              <a:rPr dirty="0" sz="2000" i="1" lang="en-GB">
                <a:latin typeface="Times New Roman" panose="02020603050405020304" pitchFamily="18" charset="0"/>
                <a:cs typeface="Times New Roman" panose="02020603050405020304" pitchFamily="18" charset="0"/>
              </a:rPr>
              <a:t>The State Of Lagos V. </a:t>
            </a:r>
            <a:r>
              <a:rPr dirty="0" sz="2000" i="1" lang="en-GB" err="1">
                <a:latin typeface="Times New Roman" panose="02020603050405020304" pitchFamily="18" charset="0"/>
                <a:cs typeface="Times New Roman" panose="02020603050405020304" pitchFamily="18" charset="0"/>
              </a:rPr>
              <a:t>Dr.</a:t>
            </a:r>
            <a:r>
              <a:rPr dirty="0" sz="2000" i="1" lang="en-GB">
                <a:latin typeface="Times New Roman" panose="02020603050405020304" pitchFamily="18" charset="0"/>
                <a:cs typeface="Times New Roman" panose="02020603050405020304" pitchFamily="18" charset="0"/>
              </a:rPr>
              <a:t> </a:t>
            </a:r>
            <a:r>
              <a:rPr dirty="0" sz="2000" i="1" lang="en-GB" err="1">
                <a:latin typeface="Times New Roman" panose="02020603050405020304" pitchFamily="18" charset="0"/>
                <a:cs typeface="Times New Roman" panose="02020603050405020304" pitchFamily="18" charset="0"/>
              </a:rPr>
              <a:t>Ejike</a:t>
            </a:r>
            <a:r>
              <a:rPr dirty="0" sz="2000" i="1" lang="en-GB">
                <a:latin typeface="Times New Roman" panose="02020603050405020304" pitchFamily="18" charset="0"/>
                <a:cs typeface="Times New Roman" panose="02020603050405020304" pitchFamily="18" charset="0"/>
              </a:rPr>
              <a:t> Ferdinand Orji [Unreported Decision In Suit LD/8963C/2019]</a:t>
            </a:r>
          </a:p>
          <a:p>
            <a:pPr indent="0" marL="0">
              <a:buNone/>
            </a:pPr>
            <a:r>
              <a:rPr b="1" dirty="0" lang="en-GB"/>
              <a:t>CONCLUSION</a:t>
            </a:r>
          </a:p>
          <a:p>
            <a:pPr indent="0" marL="0">
              <a:buNone/>
            </a:pPr>
            <a:r>
              <a:rPr dirty="0" lang="en-GB"/>
              <a:t>The above case analysis provides an overview of certain concepts in medical practice and how they may give rise to culpability. </a:t>
            </a:r>
          </a:p>
          <a:p>
            <a:pPr indent="0" marL="0">
              <a:buNone/>
            </a:pPr>
            <a:r>
              <a:rPr dirty="0" lang="en-GB"/>
              <a:t>In the context of the decision of the Trial Court, it is instructive to mention that medical practitioners, like any other professional, are not immune from criminal prosecution for reckless or negligent conducts. </a:t>
            </a:r>
          </a:p>
          <a:p>
            <a:pPr indent="0" marL="0">
              <a:buNone/>
            </a:pPr>
            <a:r>
              <a:rPr dirty="0" lang="en-GB"/>
              <a:t>Medical professionals can be prosecuted for obvious misconducts committed while carrying out their professional duties. </a:t>
            </a:r>
          </a:p>
          <a:p>
            <a:pPr indent="0" marL="0">
              <a:buNone/>
            </a:pPr>
            <a:r>
              <a:rPr dirty="0" lang="en-GB">
                <a:solidFill>
                  <a:srgbClr val="0000FF"/>
                </a:solidFill>
              </a:rPr>
              <a:t>It is expected that the decision of the court in this case will not only operate as deterrent to professionals generally but will also sensitize the public on their rights as a patient visiting an hospital.</a:t>
            </a:r>
          </a:p>
        </p:txBody>
      </p:sp>
      <p:sp>
        <p:nvSpPr>
          <p:cNvPr id="1048812"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311"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312"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81" name=""/>
        <p:cNvGrpSpPr/>
        <p:nvPr/>
      </p:nvGrpSpPr>
      <p:grpSpPr>
        <a:xfrm>
          <a:off x="0" y="0"/>
          <a:ext cx="0" cy="0"/>
          <a:chOff x="0" y="0"/>
          <a:chExt cx="0" cy="0"/>
        </a:xfrm>
      </p:grpSpPr>
      <p:sp>
        <p:nvSpPr>
          <p:cNvPr id="1048813" name="Title 8"/>
          <p:cNvSpPr>
            <a:spLocks noGrp="1"/>
          </p:cNvSpPr>
          <p:nvPr>
            <p:ph type="title"/>
          </p:nvPr>
        </p:nvSpPr>
        <p:spPr>
          <a:xfrm>
            <a:off x="1131531" y="312576"/>
            <a:ext cx="9707608" cy="618637"/>
          </a:xfrm>
        </p:spPr>
        <p:txBody>
          <a:bodyPr>
            <a:normAutofit fontScale="90000"/>
          </a:bodyPr>
          <a:p>
            <a:pPr algn="ctr"/>
            <a:r>
              <a:rPr b="1" dirty="0" lang="en-GB">
                <a:solidFill>
                  <a:srgbClr val="6600CC"/>
                </a:solidFill>
              </a:rPr>
              <a:t>Medical Liability and the Law</a:t>
            </a:r>
          </a:p>
        </p:txBody>
      </p:sp>
      <p:sp>
        <p:nvSpPr>
          <p:cNvPr id="1048814" name="Content Placeholder 9"/>
          <p:cNvSpPr>
            <a:spLocks noGrp="1"/>
          </p:cNvSpPr>
          <p:nvPr>
            <p:ph idx="1"/>
          </p:nvPr>
        </p:nvSpPr>
        <p:spPr>
          <a:xfrm>
            <a:off x="838200" y="1091682"/>
            <a:ext cx="10515600" cy="5682342"/>
          </a:xfrm>
        </p:spPr>
        <p:txBody>
          <a:bodyPr>
            <a:normAutofit/>
          </a:bodyPr>
          <a:p>
            <a:pPr indent="0" marL="0">
              <a:buNone/>
            </a:pPr>
            <a:endParaRPr dirty="0" lang="en-GB"/>
          </a:p>
          <a:p>
            <a:endParaRPr dirty="0" sz="1400" lang="en-GB"/>
          </a:p>
          <a:p>
            <a:pPr algn="just" indent="0" marL="0">
              <a:buNone/>
            </a:pPr>
            <a:r>
              <a:rPr dirty="0" sz="5400" lang="en-GB"/>
              <a:t>Doctor jailed for 4 years; will serve one year</a:t>
            </a:r>
          </a:p>
          <a:p>
            <a:pPr algn="just" indent="0" marL="0">
              <a:buNone/>
            </a:pPr>
            <a:endParaRPr dirty="0" sz="5400" lang="en-GB"/>
          </a:p>
          <a:p>
            <a:pPr algn="just" indent="0" marL="0">
              <a:buNone/>
            </a:pPr>
            <a:r>
              <a:rPr dirty="0" sz="5400" lang="en-GB"/>
              <a:t>Why was this case successful after 5 years?</a:t>
            </a:r>
          </a:p>
        </p:txBody>
      </p:sp>
      <p:sp>
        <p:nvSpPr>
          <p:cNvPr id="1048815"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313"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314"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82" name=""/>
        <p:cNvGrpSpPr/>
        <p:nvPr/>
      </p:nvGrpSpPr>
      <p:grpSpPr>
        <a:xfrm>
          <a:off x="0" y="0"/>
          <a:ext cx="0" cy="0"/>
          <a:chOff x="0" y="0"/>
          <a:chExt cx="0" cy="0"/>
        </a:xfrm>
      </p:grpSpPr>
      <p:sp>
        <p:nvSpPr>
          <p:cNvPr id="1048816" name="Title 8"/>
          <p:cNvSpPr>
            <a:spLocks noGrp="1"/>
          </p:cNvSpPr>
          <p:nvPr>
            <p:ph type="title"/>
          </p:nvPr>
        </p:nvSpPr>
        <p:spPr>
          <a:xfrm>
            <a:off x="1131531" y="3257"/>
            <a:ext cx="9707608" cy="618637"/>
          </a:xfrm>
        </p:spPr>
        <p:txBody>
          <a:bodyPr>
            <a:normAutofit fontScale="90000"/>
          </a:bodyPr>
          <a:p>
            <a:pPr algn="ctr"/>
            <a:r>
              <a:rPr b="1" dirty="0" lang="en-GB">
                <a:solidFill>
                  <a:srgbClr val="6600CC"/>
                </a:solidFill>
              </a:rPr>
              <a:t>Medical Liability and the Law</a:t>
            </a:r>
          </a:p>
        </p:txBody>
      </p:sp>
      <p:sp>
        <p:nvSpPr>
          <p:cNvPr id="1048817"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315"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316"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
        <p:nvSpPr>
          <p:cNvPr id="1048818" name="Content Placeholder 4"/>
          <p:cNvSpPr>
            <a:spLocks noGrp="1"/>
          </p:cNvSpPr>
          <p:nvPr>
            <p:ph idx="1"/>
          </p:nvPr>
        </p:nvSpPr>
        <p:spPr>
          <a:xfrm>
            <a:off x="838199" y="1047750"/>
            <a:ext cx="11164077" cy="5726274"/>
          </a:xfrm>
        </p:spPr>
        <p:txBody>
          <a:bodyPr/>
          <a:p>
            <a:endParaRPr dirty="0" lang="en-GB"/>
          </a:p>
          <a:p>
            <a:endParaRPr dirty="0" lang="en-GB"/>
          </a:p>
        </p:txBody>
      </p:sp>
      <p:sp>
        <p:nvSpPr>
          <p:cNvPr id="1048819" name="TextBox 12"/>
          <p:cNvSpPr txBox="1"/>
          <p:nvPr/>
        </p:nvSpPr>
        <p:spPr>
          <a:xfrm>
            <a:off x="513962" y="945433"/>
            <a:ext cx="11164076" cy="7725192"/>
          </a:xfrm>
          <a:prstGeom prst="rect"/>
          <a:noFill/>
        </p:spPr>
        <p:txBody>
          <a:bodyPr wrap="square">
            <a:spAutoFit/>
          </a:bodyPr>
          <a:p>
            <a:pPr algn="ctr"/>
            <a:r>
              <a:rPr b="1" dirty="0" sz="2800" lang="en-GB">
                <a:solidFill>
                  <a:srgbClr val="C00000"/>
                </a:solidFill>
              </a:rPr>
              <a:t>Four Doctors suspended over misconduct</a:t>
            </a:r>
          </a:p>
          <a:p>
            <a:r>
              <a:rPr dirty="0" lang="en-GB"/>
              <a:t>Bose Adelakun, </a:t>
            </a:r>
            <a:r>
              <a:rPr b="1" dirty="0" lang="en-GB">
                <a:solidFill>
                  <a:srgbClr val="6600CC"/>
                </a:solidFill>
              </a:rPr>
              <a:t>September 5, 2023</a:t>
            </a:r>
            <a:r>
              <a:rPr dirty="0" lang="en-GB"/>
              <a:t>; </a:t>
            </a:r>
            <a:r>
              <a:rPr dirty="0" lang="en-GB">
                <a:hlinkClick r:id="rId4"/>
              </a:rPr>
              <a:t>https://nationaltelescope.com/four-doctors-suspended-over-misconduct/</a:t>
            </a:r>
            <a:endParaRPr dirty="0" lang="en-GB"/>
          </a:p>
          <a:p>
            <a:endParaRPr dirty="0" lang="en-GB"/>
          </a:p>
          <a:p>
            <a:r>
              <a:rPr dirty="0" lang="en-GB"/>
              <a:t>Four Doctors were suspended by the Medical and Dental Practitioners Investigation Panel of the Medical and Dental Council of Nigeria over misconduct.</a:t>
            </a:r>
          </a:p>
          <a:p>
            <a:endParaRPr dirty="0" lang="en-GB"/>
          </a:p>
          <a:p>
            <a:r>
              <a:rPr dirty="0" lang="en-GB"/>
              <a:t>The Investigation Panel, the statutory body with the mandate to investigate any case where it is alleged that a registered medical practitioner or dental surgeon has misbehaved in a professional respect.</a:t>
            </a:r>
          </a:p>
          <a:p>
            <a:endParaRPr dirty="0" lang="en-GB"/>
          </a:p>
          <a:p>
            <a:r>
              <a:rPr dirty="0" lang="en-GB"/>
              <a:t>The Medical and Dental Practitioners Investigation Panel ordered the Interim Suspension from the Medical Profession in Nigeria, of the following registered medical practitioners: </a:t>
            </a:r>
            <a:r>
              <a:rPr b="1" dirty="0" lang="en-GB">
                <a:solidFill>
                  <a:srgbClr val="C00000"/>
                </a:solidFill>
              </a:rPr>
              <a:t>1. </a:t>
            </a:r>
            <a:r>
              <a:rPr b="1" dirty="0" lang="en-GB" err="1">
                <a:solidFill>
                  <a:srgbClr val="C00000"/>
                </a:solidFill>
              </a:rPr>
              <a:t>Dr.</a:t>
            </a:r>
            <a:r>
              <a:rPr b="1" dirty="0" lang="en-GB">
                <a:solidFill>
                  <a:srgbClr val="C00000"/>
                </a:solidFill>
              </a:rPr>
              <a:t> </a:t>
            </a:r>
            <a:r>
              <a:rPr b="1" dirty="0" lang="en-GB" err="1">
                <a:solidFill>
                  <a:srgbClr val="C00000"/>
                </a:solidFill>
              </a:rPr>
              <a:t>Ejike</a:t>
            </a:r>
            <a:r>
              <a:rPr b="1" dirty="0" lang="en-GB">
                <a:solidFill>
                  <a:srgbClr val="C00000"/>
                </a:solidFill>
              </a:rPr>
              <a:t> Ferdinand Orji. </a:t>
            </a:r>
            <a:r>
              <a:rPr dirty="0" lang="en-GB"/>
              <a:t>2. </a:t>
            </a:r>
            <a:r>
              <a:rPr dirty="0" lang="en-GB" err="1"/>
              <a:t>Dr.</a:t>
            </a:r>
            <a:r>
              <a:rPr dirty="0" lang="en-GB"/>
              <a:t> Richard </a:t>
            </a:r>
            <a:r>
              <a:rPr dirty="0" lang="en-GB" err="1"/>
              <a:t>Chukwujekwu</a:t>
            </a:r>
            <a:r>
              <a:rPr dirty="0" lang="en-GB"/>
              <a:t> Okoye. 3. </a:t>
            </a:r>
            <a:r>
              <a:rPr dirty="0" lang="en-GB" err="1"/>
              <a:t>Dr.</a:t>
            </a:r>
            <a:r>
              <a:rPr dirty="0" lang="en-GB"/>
              <a:t> Olalekan </a:t>
            </a:r>
            <a:r>
              <a:rPr dirty="0" lang="en-GB" err="1"/>
              <a:t>Olatise</a:t>
            </a:r>
            <a:r>
              <a:rPr dirty="0" lang="en-GB"/>
              <a:t>. 4. </a:t>
            </a:r>
            <a:r>
              <a:rPr dirty="0" lang="en-GB" err="1"/>
              <a:t>Dr.</a:t>
            </a:r>
            <a:r>
              <a:rPr dirty="0" lang="en-GB"/>
              <a:t> </a:t>
            </a:r>
            <a:r>
              <a:rPr dirty="0" lang="en-GB" err="1"/>
              <a:t>Buliaminu</a:t>
            </a:r>
            <a:r>
              <a:rPr dirty="0" lang="en-GB"/>
              <a:t> Adebayo Adigun.</a:t>
            </a:r>
          </a:p>
          <a:p>
            <a:endParaRPr dirty="0" lang="en-GB"/>
          </a:p>
          <a:p>
            <a:r>
              <a:rPr dirty="0" lang="en-GB"/>
              <a:t>These registered practitioners are by this order not allowed to practice Medicine in Nigeria until the cases against them are determined by the Medical and Dental Practitioners Disciplinary Tribunal.</a:t>
            </a:r>
          </a:p>
          <a:p>
            <a:endParaRPr dirty="0" lang="en-GB"/>
          </a:p>
          <a:p>
            <a:r>
              <a:rPr dirty="0" lang="en-GB"/>
              <a:t>Notices of their suspension have been communicated to them and relevant institutions to enforce this order.</a:t>
            </a:r>
          </a:p>
          <a:p>
            <a:endParaRPr dirty="0" lang="en-GB"/>
          </a:p>
          <a:p>
            <a:endParaRPr dirty="0" lang="en-GB"/>
          </a:p>
          <a:p>
            <a:endParaRPr dirty="0" lang="en-GB"/>
          </a:p>
          <a:p>
            <a:endParaRPr dirty="0" lang="en-GB"/>
          </a:p>
          <a:p>
            <a:endParaRPr dirty="0" lang="en-GB"/>
          </a:p>
          <a:p>
            <a:endParaRPr dirty="0" lang="en-GB"/>
          </a:p>
          <a:p>
            <a:endParaRPr dirty="0" lang="en-GB"/>
          </a:p>
          <a:p>
            <a:endParaRPr dirty="0" lang="en-GB"/>
          </a:p>
          <a:p>
            <a:endParaRPr dirty="0" lang="en-GB"/>
          </a:p>
          <a:p>
            <a:endParaRPr dirty="0" lang="en-GB"/>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83" name=""/>
        <p:cNvGrpSpPr/>
        <p:nvPr/>
      </p:nvGrpSpPr>
      <p:grpSpPr>
        <a:xfrm>
          <a:off x="0" y="0"/>
          <a:ext cx="0" cy="0"/>
          <a:chOff x="0" y="0"/>
          <a:chExt cx="0" cy="0"/>
        </a:xfrm>
      </p:grpSpPr>
      <p:sp>
        <p:nvSpPr>
          <p:cNvPr id="1048820" name="Title 8"/>
          <p:cNvSpPr>
            <a:spLocks noGrp="1"/>
          </p:cNvSpPr>
          <p:nvPr>
            <p:ph type="title"/>
          </p:nvPr>
        </p:nvSpPr>
        <p:spPr>
          <a:xfrm>
            <a:off x="1131531" y="312576"/>
            <a:ext cx="9707608" cy="618637"/>
          </a:xfrm>
        </p:spPr>
        <p:txBody>
          <a:bodyPr>
            <a:normAutofit fontScale="90000"/>
          </a:bodyPr>
          <a:p>
            <a:pPr algn="ctr"/>
            <a:r>
              <a:rPr b="1" dirty="0" lang="en-GB">
                <a:solidFill>
                  <a:srgbClr val="6600CC"/>
                </a:solidFill>
              </a:rPr>
              <a:t>Medical Liability and the Law</a:t>
            </a:r>
          </a:p>
        </p:txBody>
      </p:sp>
      <p:sp>
        <p:nvSpPr>
          <p:cNvPr id="1048821" name="Content Placeholder 9"/>
          <p:cNvSpPr>
            <a:spLocks noGrp="1"/>
          </p:cNvSpPr>
          <p:nvPr>
            <p:ph idx="1"/>
          </p:nvPr>
        </p:nvSpPr>
        <p:spPr>
          <a:xfrm>
            <a:off x="838200" y="1091682"/>
            <a:ext cx="10515600" cy="5682342"/>
          </a:xfrm>
        </p:spPr>
        <p:txBody>
          <a:bodyPr/>
          <a:p>
            <a:endParaRPr dirty="0" lang="en-GB"/>
          </a:p>
          <a:p>
            <a:endParaRPr dirty="0" lang="en-GB"/>
          </a:p>
          <a:p>
            <a:endParaRPr dirty="0" lang="en-GB"/>
          </a:p>
          <a:p>
            <a:endParaRPr dirty="0" sz="1400" lang="en-GB"/>
          </a:p>
          <a:p>
            <a:pPr algn="ctr" indent="0" marL="0">
              <a:buNone/>
            </a:pPr>
            <a:r>
              <a:rPr dirty="0" sz="5400" lang="en-GB">
                <a:solidFill>
                  <a:schemeClr val="bg1">
                    <a:lumMod val="50000"/>
                  </a:schemeClr>
                </a:solidFill>
              </a:rPr>
              <a:t>Emerging Technologies</a:t>
            </a:r>
          </a:p>
        </p:txBody>
      </p:sp>
      <p:sp>
        <p:nvSpPr>
          <p:cNvPr id="1048822"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317"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318"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84" name=""/>
        <p:cNvGrpSpPr/>
        <p:nvPr/>
      </p:nvGrpSpPr>
      <p:grpSpPr>
        <a:xfrm>
          <a:off x="0" y="0"/>
          <a:ext cx="0" cy="0"/>
          <a:chOff x="0" y="0"/>
          <a:chExt cx="0" cy="0"/>
        </a:xfrm>
      </p:grpSpPr>
      <p:sp>
        <p:nvSpPr>
          <p:cNvPr id="1048823" name="Title 8"/>
          <p:cNvSpPr>
            <a:spLocks noGrp="1"/>
          </p:cNvSpPr>
          <p:nvPr>
            <p:ph type="title"/>
          </p:nvPr>
        </p:nvSpPr>
        <p:spPr>
          <a:xfrm>
            <a:off x="1131531" y="312576"/>
            <a:ext cx="9707608" cy="618637"/>
          </a:xfrm>
        </p:spPr>
        <p:txBody>
          <a:bodyPr>
            <a:normAutofit fontScale="90000"/>
          </a:bodyPr>
          <a:p>
            <a:pPr algn="ctr"/>
            <a:r>
              <a:rPr b="1" dirty="0" lang="en-GB">
                <a:solidFill>
                  <a:srgbClr val="6600CC"/>
                </a:solidFill>
              </a:rPr>
              <a:t>Medical Liability and the Law</a:t>
            </a:r>
          </a:p>
        </p:txBody>
      </p:sp>
      <p:sp>
        <p:nvSpPr>
          <p:cNvPr id="1048824" name="Content Placeholder 9"/>
          <p:cNvSpPr>
            <a:spLocks noGrp="1"/>
          </p:cNvSpPr>
          <p:nvPr>
            <p:ph idx="1"/>
          </p:nvPr>
        </p:nvSpPr>
        <p:spPr>
          <a:xfrm>
            <a:off x="838200" y="1091682"/>
            <a:ext cx="10515600" cy="5682342"/>
          </a:xfrm>
        </p:spPr>
        <p:txBody>
          <a:bodyPr>
            <a:normAutofit fontScale="92500" lnSpcReduction="20000"/>
          </a:bodyPr>
          <a:p>
            <a:endParaRPr dirty="0" lang="en-GB"/>
          </a:p>
          <a:p>
            <a:endParaRPr dirty="0" lang="en-GB"/>
          </a:p>
          <a:p>
            <a:endParaRPr dirty="0" lang="en-GB"/>
          </a:p>
          <a:p>
            <a:endParaRPr dirty="0" lang="en-GB"/>
          </a:p>
          <a:p>
            <a:endParaRPr dirty="0" lang="en-GB"/>
          </a:p>
          <a:p>
            <a:endParaRPr dirty="0" lang="en-GB"/>
          </a:p>
          <a:p>
            <a:endParaRPr dirty="0" lang="en-GB"/>
          </a:p>
          <a:p>
            <a:endParaRPr dirty="0" lang="en-GB"/>
          </a:p>
          <a:p>
            <a:endParaRPr dirty="0" lang="en-GB"/>
          </a:p>
          <a:p>
            <a:endParaRPr dirty="0" lang="en-GB"/>
          </a:p>
          <a:p>
            <a:pPr indent="0" marL="0">
              <a:buNone/>
            </a:pPr>
            <a:endParaRPr dirty="0" lang="en-GB"/>
          </a:p>
          <a:p>
            <a:pPr indent="0" marL="0">
              <a:buNone/>
            </a:pPr>
            <a:endParaRPr dirty="0" lang="en-GB"/>
          </a:p>
          <a:p>
            <a:pPr indent="0" marL="0">
              <a:buNone/>
            </a:pPr>
            <a:r>
              <a:rPr dirty="0" lang="en-GB"/>
              <a:t>Matthew N O Sadiku, </a:t>
            </a:r>
            <a:r>
              <a:rPr b="1" dirty="0" lang="en-GB">
                <a:solidFill>
                  <a:srgbClr val="0000FF"/>
                </a:solidFill>
              </a:rPr>
              <a:t>Rotimi A K Jaiyesimi</a:t>
            </a:r>
            <a:r>
              <a:rPr dirty="0" lang="en-GB"/>
              <a:t>, Joyce B </a:t>
            </a:r>
            <a:r>
              <a:rPr dirty="0" lang="en-GB" err="1"/>
              <a:t>Idehen</a:t>
            </a:r>
            <a:r>
              <a:rPr dirty="0" lang="en-GB"/>
              <a:t>, </a:t>
            </a:r>
            <a:r>
              <a:rPr dirty="0" lang="en-GB" err="1"/>
              <a:t>Sarhan</a:t>
            </a:r>
            <a:r>
              <a:rPr dirty="0" lang="en-GB"/>
              <a:t> M Musa</a:t>
            </a:r>
          </a:p>
          <a:p>
            <a:pPr indent="0" marL="0">
              <a:buNone/>
            </a:pPr>
            <a:r>
              <a:rPr dirty="0" lang="en-GB"/>
              <a:t>(2021)</a:t>
            </a:r>
          </a:p>
        </p:txBody>
      </p:sp>
      <p:sp>
        <p:nvSpPr>
          <p:cNvPr id="1048825"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319"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320"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pic>
        <p:nvPicPr>
          <p:cNvPr id="2097321" name="Picture 2" descr="Emerging Technologies in Healthcare eBook by Matthew N. O. Sadiku |  9781665528429 | Booktopia"/>
          <p:cNvPicPr>
            <a:picLocks noChangeAspect="1" noChangeArrowheads="1"/>
          </p:cNvPicPr>
          <p:nvPr/>
        </p:nvPicPr>
        <p:blipFill>
          <a:blip xmlns:r="http://schemas.openxmlformats.org/officeDocument/2006/relationships" r:embed="rId4"/>
          <a:srcRect/>
          <a:stretch>
            <a:fillRect/>
          </a:stretch>
        </p:blipFill>
        <p:spPr bwMode="auto">
          <a:xfrm>
            <a:off x="3810000" y="981076"/>
            <a:ext cx="4743450" cy="4743450"/>
          </a:xfrm>
          <a:prstGeom prst="rect"/>
          <a:noFill/>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8826" name="Title 8"/>
          <p:cNvSpPr>
            <a:spLocks noGrp="1"/>
          </p:cNvSpPr>
          <p:nvPr>
            <p:ph type="title"/>
          </p:nvPr>
        </p:nvSpPr>
        <p:spPr>
          <a:xfrm>
            <a:off x="1131531" y="312576"/>
            <a:ext cx="9707608" cy="618637"/>
          </a:xfrm>
        </p:spPr>
        <p:txBody>
          <a:bodyPr>
            <a:normAutofit fontScale="90000"/>
          </a:bodyPr>
          <a:p>
            <a:pPr algn="ctr"/>
            <a:r>
              <a:rPr b="1" dirty="0" lang="en-GB">
                <a:solidFill>
                  <a:srgbClr val="6600CC"/>
                </a:solidFill>
              </a:rPr>
              <a:t>Medical Liability and the Law</a:t>
            </a:r>
          </a:p>
        </p:txBody>
      </p:sp>
      <p:sp>
        <p:nvSpPr>
          <p:cNvPr id="1048827" name="Content Placeholder 9"/>
          <p:cNvSpPr>
            <a:spLocks noGrp="1"/>
          </p:cNvSpPr>
          <p:nvPr>
            <p:ph idx="1"/>
          </p:nvPr>
        </p:nvSpPr>
        <p:spPr>
          <a:xfrm>
            <a:off x="838200" y="1091682"/>
            <a:ext cx="10515600" cy="5682342"/>
          </a:xfrm>
        </p:spPr>
        <p:txBody>
          <a:bodyPr>
            <a:normAutofit fontScale="92500" lnSpcReduction="10000"/>
          </a:bodyPr>
          <a:p>
            <a:pPr algn="ctr" indent="0" marL="0">
              <a:buNone/>
            </a:pPr>
            <a:r>
              <a:rPr b="1" dirty="0" lang="en-GB">
                <a:solidFill>
                  <a:srgbClr val="C00000"/>
                </a:solidFill>
              </a:rPr>
              <a:t>Emerging Trends and Challenges in Medical Liability</a:t>
            </a:r>
          </a:p>
          <a:p>
            <a:r>
              <a:rPr dirty="0" lang="en-GB"/>
              <a:t>The field of medical liability is continuously evolving due to advancements in healthcare technology, changes in legal standards, and societal expectations. </a:t>
            </a:r>
          </a:p>
          <a:p>
            <a:r>
              <a:rPr dirty="0" lang="en-GB"/>
              <a:t>Emerging trends and challenges may include issues related to</a:t>
            </a:r>
          </a:p>
          <a:p>
            <a:pPr lvl="1"/>
            <a:r>
              <a:rPr dirty="0" lang="en-GB"/>
              <a:t>Telemedicine</a:t>
            </a:r>
          </a:p>
          <a:p>
            <a:pPr lvl="1"/>
            <a:r>
              <a:rPr dirty="0" lang="en-GB"/>
              <a:t>Electronic health records</a:t>
            </a:r>
          </a:p>
          <a:p>
            <a:pPr lvl="1"/>
            <a:r>
              <a:rPr dirty="0" lang="en-GB"/>
              <a:t>Genetic testing</a:t>
            </a:r>
          </a:p>
          <a:p>
            <a:pPr lvl="1"/>
            <a:r>
              <a:rPr dirty="0" lang="en-GB"/>
              <a:t>Artificial intelligence</a:t>
            </a:r>
          </a:p>
          <a:p>
            <a:pPr lvl="1"/>
            <a:r>
              <a:rPr dirty="0" lang="en-GB"/>
              <a:t>The changing landscape of healthcare regulations</a:t>
            </a:r>
          </a:p>
          <a:p>
            <a:endParaRPr dirty="0" sz="1000" lang="en-GB"/>
          </a:p>
          <a:p>
            <a:pPr indent="0" marL="0">
              <a:buNone/>
            </a:pPr>
            <a:r>
              <a:rPr b="1" dirty="0" lang="en-GB">
                <a:solidFill>
                  <a:srgbClr val="0000FF"/>
                </a:solidFill>
              </a:rPr>
              <a:t>Example</a:t>
            </a:r>
          </a:p>
          <a:p>
            <a:pPr algn="just"/>
            <a:r>
              <a:rPr dirty="0" lang="en-GB" u="sng"/>
              <a:t>With the rise of telemedicine, the legal landscape surrounding medical liability is adapting to incorporate remote consultations, virtual diagnoses, and potential challenges regarding informed consent and standard of care in this context.</a:t>
            </a:r>
          </a:p>
          <a:p>
            <a:endParaRPr dirty="0" lang="en-GB"/>
          </a:p>
        </p:txBody>
      </p:sp>
      <p:sp>
        <p:nvSpPr>
          <p:cNvPr id="1048828"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322"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323"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86" name=""/>
        <p:cNvGrpSpPr/>
        <p:nvPr/>
      </p:nvGrpSpPr>
      <p:grpSpPr>
        <a:xfrm>
          <a:off x="0" y="0"/>
          <a:ext cx="0" cy="0"/>
          <a:chOff x="0" y="0"/>
          <a:chExt cx="0" cy="0"/>
        </a:xfrm>
      </p:grpSpPr>
      <p:sp>
        <p:nvSpPr>
          <p:cNvPr id="1048829" name="Title 8"/>
          <p:cNvSpPr>
            <a:spLocks noGrp="1"/>
          </p:cNvSpPr>
          <p:nvPr>
            <p:ph type="title"/>
          </p:nvPr>
        </p:nvSpPr>
        <p:spPr>
          <a:xfrm>
            <a:off x="1131531" y="312576"/>
            <a:ext cx="9707608" cy="618637"/>
          </a:xfrm>
        </p:spPr>
        <p:txBody>
          <a:bodyPr>
            <a:normAutofit fontScale="90000"/>
          </a:bodyPr>
          <a:p>
            <a:pPr algn="ctr"/>
            <a:r>
              <a:rPr b="1" dirty="0" lang="en-GB">
                <a:solidFill>
                  <a:srgbClr val="6600CC"/>
                </a:solidFill>
              </a:rPr>
              <a:t>Medical Liability and the Law</a:t>
            </a:r>
          </a:p>
        </p:txBody>
      </p:sp>
      <p:sp>
        <p:nvSpPr>
          <p:cNvPr id="1048830" name="Content Placeholder 9"/>
          <p:cNvSpPr>
            <a:spLocks noGrp="1"/>
          </p:cNvSpPr>
          <p:nvPr>
            <p:ph idx="1"/>
          </p:nvPr>
        </p:nvSpPr>
        <p:spPr>
          <a:xfrm>
            <a:off x="838200" y="1091682"/>
            <a:ext cx="10515600" cy="5682342"/>
          </a:xfrm>
        </p:spPr>
        <p:txBody>
          <a:bodyPr/>
          <a:p>
            <a:endParaRPr dirty="0" lang="en-GB"/>
          </a:p>
          <a:p>
            <a:endParaRPr dirty="0" lang="en-GB"/>
          </a:p>
          <a:p>
            <a:endParaRPr dirty="0" lang="en-GB"/>
          </a:p>
          <a:p>
            <a:endParaRPr dirty="0" lang="en-GB"/>
          </a:p>
          <a:p>
            <a:pPr algn="ctr" indent="0" marL="0">
              <a:buNone/>
            </a:pPr>
            <a:r>
              <a:rPr dirty="0" sz="4800" lang="en-GB">
                <a:solidFill>
                  <a:schemeClr val="bg1">
                    <a:lumMod val="50000"/>
                  </a:schemeClr>
                </a:solidFill>
              </a:rPr>
              <a:t>Advocacy for Good Medical Practice</a:t>
            </a:r>
          </a:p>
        </p:txBody>
      </p:sp>
      <p:sp>
        <p:nvSpPr>
          <p:cNvPr id="1048831"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324"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325"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8832" name="Title 8"/>
          <p:cNvSpPr>
            <a:spLocks noGrp="1"/>
          </p:cNvSpPr>
          <p:nvPr>
            <p:ph type="title"/>
          </p:nvPr>
        </p:nvSpPr>
        <p:spPr>
          <a:xfrm>
            <a:off x="1131531" y="312576"/>
            <a:ext cx="9707608" cy="618637"/>
          </a:xfrm>
        </p:spPr>
        <p:txBody>
          <a:bodyPr>
            <a:normAutofit fontScale="90000"/>
          </a:bodyPr>
          <a:p>
            <a:pPr algn="ctr"/>
            <a:r>
              <a:rPr b="1" dirty="0" lang="en-GB">
                <a:solidFill>
                  <a:srgbClr val="6600CC"/>
                </a:solidFill>
              </a:rPr>
              <a:t>Medical Liability and the Law</a:t>
            </a:r>
          </a:p>
        </p:txBody>
      </p:sp>
      <p:sp>
        <p:nvSpPr>
          <p:cNvPr id="1048833" name="Content Placeholder 9"/>
          <p:cNvSpPr>
            <a:spLocks noGrp="1"/>
          </p:cNvSpPr>
          <p:nvPr>
            <p:ph idx="1"/>
          </p:nvPr>
        </p:nvSpPr>
        <p:spPr>
          <a:xfrm>
            <a:off x="604138" y="931213"/>
            <a:ext cx="10515600" cy="5682342"/>
          </a:xfrm>
        </p:spPr>
        <p:txBody>
          <a:bodyPr/>
          <a:p>
            <a:endParaRPr dirty="0" lang="en-GB"/>
          </a:p>
          <a:p>
            <a:endParaRPr dirty="0" lang="en-GB"/>
          </a:p>
          <a:p>
            <a:endParaRPr dirty="0" lang="en-GB"/>
          </a:p>
          <a:p>
            <a:pPr algn="ctr" indent="0" marL="0">
              <a:buNone/>
            </a:pPr>
            <a:r>
              <a:rPr b="1" dirty="0" lang="en-GB"/>
              <a:t>The Medical Law Professionals Association of Nigeria (MELPAN)</a:t>
            </a:r>
          </a:p>
          <a:p>
            <a:pPr indent="0" marL="0">
              <a:buNone/>
            </a:pPr>
            <a:r>
              <a:rPr dirty="0" lang="en-GB"/>
              <a:t>An umbrella professional body for legal and healthcare practitioners in Nigeria with a world-class vision of excellence in promoting the study, research, and advocacy in medical law, health law, legal medicine, ethics, and practice as well as the advancement of health rights, international best practice, medico-legal jurisprudence, professional accountability and health policy reforms.</a:t>
            </a:r>
          </a:p>
        </p:txBody>
      </p:sp>
      <p:sp>
        <p:nvSpPr>
          <p:cNvPr id="1048834"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326"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327"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pic>
        <p:nvPicPr>
          <p:cNvPr id="2097328" name="Picture 2" descr="Medical Law Professionals Association of Nigeria - Melpan | Abuja"/>
          <p:cNvPicPr>
            <a:picLocks noChangeAspect="1" noChangeArrowheads="1"/>
          </p:cNvPicPr>
          <p:nvPr/>
        </p:nvPicPr>
        <p:blipFill>
          <a:blip xmlns:r="http://schemas.openxmlformats.org/officeDocument/2006/relationships" r:embed="rId4"/>
          <a:srcRect/>
          <a:stretch>
            <a:fillRect/>
          </a:stretch>
        </p:blipFill>
        <p:spPr bwMode="auto">
          <a:xfrm>
            <a:off x="4785612" y="931213"/>
            <a:ext cx="1538419" cy="1545287"/>
          </a:xfrm>
          <a:prstGeom prst="rect"/>
          <a:noFill/>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88" name=""/>
        <p:cNvGrpSpPr/>
        <p:nvPr/>
      </p:nvGrpSpPr>
      <p:grpSpPr>
        <a:xfrm>
          <a:off x="0" y="0"/>
          <a:ext cx="0" cy="0"/>
          <a:chOff x="0" y="0"/>
          <a:chExt cx="0" cy="0"/>
        </a:xfrm>
      </p:grpSpPr>
      <p:sp>
        <p:nvSpPr>
          <p:cNvPr id="1048835" name="Title 8"/>
          <p:cNvSpPr>
            <a:spLocks noGrp="1"/>
          </p:cNvSpPr>
          <p:nvPr>
            <p:ph type="title"/>
          </p:nvPr>
        </p:nvSpPr>
        <p:spPr>
          <a:xfrm>
            <a:off x="1131531" y="312576"/>
            <a:ext cx="9707608" cy="618637"/>
          </a:xfrm>
        </p:spPr>
        <p:txBody>
          <a:bodyPr>
            <a:normAutofit fontScale="90000"/>
          </a:bodyPr>
          <a:p>
            <a:pPr algn="ctr"/>
            <a:r>
              <a:rPr b="1" dirty="0" lang="en-GB">
                <a:solidFill>
                  <a:srgbClr val="6600CC"/>
                </a:solidFill>
              </a:rPr>
              <a:t>Medical Liability and the Law</a:t>
            </a:r>
          </a:p>
        </p:txBody>
      </p:sp>
      <p:sp>
        <p:nvSpPr>
          <p:cNvPr id="1048836" name="Content Placeholder 9"/>
          <p:cNvSpPr>
            <a:spLocks noGrp="1"/>
          </p:cNvSpPr>
          <p:nvPr>
            <p:ph idx="1"/>
          </p:nvPr>
        </p:nvSpPr>
        <p:spPr>
          <a:xfrm>
            <a:off x="838200" y="1091682"/>
            <a:ext cx="10515600" cy="5682342"/>
          </a:xfrm>
        </p:spPr>
        <p:txBody>
          <a:bodyPr/>
          <a:p>
            <a:pPr algn="ctr" indent="0" marL="0">
              <a:buNone/>
            </a:pPr>
            <a:r>
              <a:rPr b="1" dirty="0" lang="en-GB"/>
              <a:t>Areas of interest in Nigerian Medical Practice</a:t>
            </a:r>
          </a:p>
          <a:p>
            <a:r>
              <a:rPr dirty="0" lang="en-GB"/>
              <a:t>Dishonesty</a:t>
            </a:r>
          </a:p>
          <a:p>
            <a:r>
              <a:rPr dirty="0" lang="en-GB"/>
              <a:t>Competence of the doctor _ Persistent poor outcomes</a:t>
            </a:r>
          </a:p>
          <a:p>
            <a:r>
              <a:rPr dirty="0" lang="en-GB"/>
              <a:t>Practising outside one’s area of skill</a:t>
            </a:r>
          </a:p>
          <a:p>
            <a:r>
              <a:rPr dirty="0" lang="en-GB"/>
              <a:t>Practising in facilities not registered or equipped for the complexity of the operation</a:t>
            </a:r>
          </a:p>
          <a:p>
            <a:r>
              <a:rPr dirty="0" lang="en-GB"/>
              <a:t>Failure to obtain informed consent</a:t>
            </a:r>
          </a:p>
          <a:p>
            <a:r>
              <a:rPr dirty="0" lang="en-GB"/>
              <a:t>Crossing professional boundaries with patients</a:t>
            </a:r>
          </a:p>
          <a:p>
            <a:r>
              <a:rPr dirty="0" lang="en-GB"/>
              <a:t>Wilful neglect</a:t>
            </a:r>
          </a:p>
          <a:p>
            <a:r>
              <a:rPr dirty="0" lang="en-GB"/>
              <a:t>Organ Harvesting</a:t>
            </a:r>
          </a:p>
          <a:p>
            <a:endParaRPr dirty="0" lang="en-GB"/>
          </a:p>
        </p:txBody>
      </p:sp>
      <p:sp>
        <p:nvSpPr>
          <p:cNvPr id="1048837"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329"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330"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89" name=""/>
        <p:cNvGrpSpPr/>
        <p:nvPr/>
      </p:nvGrpSpPr>
      <p:grpSpPr>
        <a:xfrm>
          <a:off x="0" y="0"/>
          <a:ext cx="0" cy="0"/>
          <a:chOff x="0" y="0"/>
          <a:chExt cx="0" cy="0"/>
        </a:xfrm>
      </p:grpSpPr>
      <p:sp>
        <p:nvSpPr>
          <p:cNvPr id="1048838" name="Title 8"/>
          <p:cNvSpPr>
            <a:spLocks noGrp="1"/>
          </p:cNvSpPr>
          <p:nvPr>
            <p:ph type="title"/>
          </p:nvPr>
        </p:nvSpPr>
        <p:spPr>
          <a:xfrm>
            <a:off x="1131531" y="312576"/>
            <a:ext cx="9707608" cy="618637"/>
          </a:xfrm>
        </p:spPr>
        <p:txBody>
          <a:bodyPr>
            <a:normAutofit fontScale="90000"/>
          </a:bodyPr>
          <a:p>
            <a:pPr algn="ctr"/>
            <a:r>
              <a:rPr b="1" dirty="0" lang="en-GB">
                <a:solidFill>
                  <a:srgbClr val="6600CC"/>
                </a:solidFill>
              </a:rPr>
              <a:t>Medical Liability and the Law</a:t>
            </a:r>
          </a:p>
        </p:txBody>
      </p:sp>
      <p:sp>
        <p:nvSpPr>
          <p:cNvPr id="1048839" name="Content Placeholder 9"/>
          <p:cNvSpPr>
            <a:spLocks noGrp="1"/>
          </p:cNvSpPr>
          <p:nvPr>
            <p:ph idx="1"/>
          </p:nvPr>
        </p:nvSpPr>
        <p:spPr>
          <a:xfrm>
            <a:off x="838200" y="1091682"/>
            <a:ext cx="10515600" cy="5682342"/>
          </a:xfrm>
        </p:spPr>
        <p:txBody>
          <a:bodyPr>
            <a:normAutofit lnSpcReduction="10000"/>
          </a:bodyPr>
          <a:p>
            <a:pPr algn="l" defTabSz="914400" eaLnBrk="1" fontAlgn="auto" hangingPunct="1" indent="0" latinLnBrk="0" lvl="0" marL="0" marR="0" rtl="0">
              <a:lnSpc>
                <a:spcPct val="100000"/>
              </a:lnSpc>
              <a:spcBef>
                <a:spcPts val="400"/>
              </a:spcBef>
              <a:spcAft>
                <a:spcPts val="600"/>
              </a:spcAft>
              <a:buClr>
                <a:srgbClr val="81BB26"/>
              </a:buClr>
              <a:buSzTx/>
              <a:buFont typeface="Arial" panose="020B0604020202020204" pitchFamily="34" charset="0"/>
              <a:buNone/>
            </a:pPr>
            <a:r>
              <a:rPr altLang="en-US" baseline="0" b="1" cap="none" dirty="0" sz="2800" i="0" kern="1200" kumimoji="0" lang="en-GB" noProof="0" normalizeH="0" spc="0" strike="noStrike" u="none">
                <a:ln>
                  <a:noFill/>
                </a:ln>
                <a:solidFill>
                  <a:srgbClr val="0000FF"/>
                </a:solidFill>
                <a:effectLst/>
                <a:uLnTx/>
                <a:uFillTx/>
                <a:latin typeface="Futura" panose="020B0602020204020303" pitchFamily="34" charset="-79"/>
                <a:ea typeface="+mn-ea"/>
                <a:cs typeface="Futura" panose="020B0602020204020303" pitchFamily="34" charset="-79"/>
              </a:rPr>
              <a:t>Conclusion</a:t>
            </a:r>
          </a:p>
          <a:p>
            <a:pPr algn="l" defTabSz="914400" eaLnBrk="1" fontAlgn="auto" hangingPunct="1" indent="0" latinLnBrk="0" lvl="0" marL="0" marR="0" rtl="0">
              <a:lnSpc>
                <a:spcPct val="100000"/>
              </a:lnSpc>
              <a:spcBef>
                <a:spcPts val="400"/>
              </a:spcBef>
              <a:spcAft>
                <a:spcPts val="600"/>
              </a:spcAft>
              <a:buClr>
                <a:srgbClr val="81BB26"/>
              </a:buClr>
              <a:buSzTx/>
              <a:buFont typeface="Arial" panose="020B0604020202020204" pitchFamily="34" charset="0"/>
              <a:buNone/>
            </a:pPr>
            <a:r>
              <a:rPr altLang="en-US" baseline="0" b="0" cap="none" dirty="0" sz="2400" i="0" kern="1200" kumimoji="0" lang="en-GB" noProof="0" normalizeH="0" spc="0" strike="noStrike" u="none">
                <a:ln>
                  <a:noFill/>
                </a:ln>
                <a:solidFill>
                  <a:prstClr val="black"/>
                </a:solidFill>
                <a:effectLst/>
                <a:uLnTx/>
                <a:uFillTx/>
                <a:latin typeface="Arial" panose="020B0604020202020204" pitchFamily="34" charset="0"/>
                <a:ea typeface="+mn-ea"/>
                <a:cs typeface="Arial" panose="020B0604020202020204" pitchFamily="34" charset="0"/>
              </a:rPr>
              <a:t>■ </a:t>
            </a:r>
            <a:r>
              <a:rPr altLang="en-US" baseline="0" b="0" cap="none" dirty="0" sz="2400" i="0" kern="1200" kumimoji="0" lang="en-GB" noProof="0" normalizeH="0" spc="0" strike="noStrike" u="none">
                <a:ln>
                  <a:noFill/>
                </a:ln>
                <a:solidFill>
                  <a:prstClr val="black"/>
                </a:solidFill>
                <a:effectLst/>
                <a:uLnTx/>
                <a:uFillTx/>
                <a:latin typeface="Calibri" panose="020F0502020204030204"/>
                <a:ea typeface="+mn-ea"/>
                <a:cs typeface="Futura" panose="020B0602020204020303" pitchFamily="34" charset="-79"/>
              </a:rPr>
              <a:t>No practitioner sets out to cause harm to patients</a:t>
            </a:r>
          </a:p>
          <a:p>
            <a:pPr algn="l" defTabSz="914400" eaLnBrk="1" fontAlgn="auto" hangingPunct="1" indent="0" latinLnBrk="0" lvl="0" marL="0" marR="0" rtl="0">
              <a:lnSpc>
                <a:spcPct val="100000"/>
              </a:lnSpc>
              <a:spcBef>
                <a:spcPts val="400"/>
              </a:spcBef>
              <a:spcAft>
                <a:spcPts val="600"/>
              </a:spcAft>
              <a:buClr>
                <a:srgbClr val="81BB26"/>
              </a:buClr>
              <a:buSzTx/>
              <a:buFont typeface="Arial" panose="020B0604020202020204" pitchFamily="34" charset="0"/>
              <a:buNone/>
            </a:pPr>
            <a:endParaRPr altLang="en-US" baseline="0" b="0" cap="none" dirty="0" sz="800" i="0" kern="1200" kumimoji="0" lang="en-GB" noProof="0" normalizeH="0" spc="0" strike="noStrike" u="none">
              <a:ln>
                <a:noFill/>
              </a:ln>
              <a:solidFill>
                <a:prstClr val="black"/>
              </a:solidFill>
              <a:effectLst/>
              <a:uLnTx/>
              <a:uFillTx/>
              <a:latin typeface="Calibri" panose="020F0502020204030204"/>
              <a:ea typeface="+mn-ea"/>
              <a:cs typeface="Futura" panose="020B0602020204020303" pitchFamily="34" charset="-79"/>
            </a:endParaRPr>
          </a:p>
          <a:p>
            <a:pPr algn="l" defTabSz="914400" eaLnBrk="1" fontAlgn="auto" hangingPunct="1" indent="0" latinLnBrk="0" lvl="0" marL="0" marR="0" rtl="0">
              <a:lnSpc>
                <a:spcPct val="100000"/>
              </a:lnSpc>
              <a:spcBef>
                <a:spcPts val="400"/>
              </a:spcBef>
              <a:spcAft>
                <a:spcPts val="600"/>
              </a:spcAft>
              <a:buClr>
                <a:srgbClr val="81BB26"/>
              </a:buClr>
              <a:buSzTx/>
              <a:buFont typeface="Arial" panose="020B0604020202020204" pitchFamily="34" charset="0"/>
              <a:buNone/>
            </a:pPr>
            <a:r>
              <a:rPr altLang="en-US" baseline="0" b="0" cap="none" dirty="0" sz="2400" i="0" kern="1200" kumimoji="0" lang="en-GB" noProof="0" normalizeH="0" spc="0" strike="noStrike" u="none">
                <a:ln>
                  <a:noFill/>
                </a:ln>
                <a:solidFill>
                  <a:prstClr val="black"/>
                </a:solidFill>
                <a:effectLst/>
                <a:uLnTx/>
                <a:uFillTx/>
                <a:latin typeface="Calibri" panose="020F0502020204030204"/>
                <a:ea typeface="+mn-ea"/>
                <a:cs typeface="Arial" panose="020B0604020202020204" pitchFamily="34" charset="0"/>
              </a:rPr>
              <a:t>■ </a:t>
            </a:r>
            <a:r>
              <a:rPr altLang="en-US" baseline="0" b="0" cap="none" dirty="0" sz="2400" i="0" kern="1200" kumimoji="0" lang="en-GB" noProof="0" normalizeH="0" spc="0" strike="noStrike" u="none">
                <a:ln>
                  <a:noFill/>
                </a:ln>
                <a:solidFill>
                  <a:prstClr val="black"/>
                </a:solidFill>
                <a:effectLst/>
                <a:uLnTx/>
                <a:uFillTx/>
                <a:latin typeface="Calibri" panose="020F0502020204030204"/>
                <a:ea typeface="+mn-ea"/>
                <a:cs typeface="Futura" panose="020B0602020204020303" pitchFamily="34" charset="-79"/>
              </a:rPr>
              <a:t>To err is human</a:t>
            </a:r>
          </a:p>
          <a:p>
            <a:pPr algn="l" defTabSz="914400" eaLnBrk="1" fontAlgn="auto" hangingPunct="1" indent="0" latinLnBrk="0" lvl="0" marL="0" marR="0" rtl="0">
              <a:lnSpc>
                <a:spcPct val="100000"/>
              </a:lnSpc>
              <a:spcBef>
                <a:spcPts val="400"/>
              </a:spcBef>
              <a:spcAft>
                <a:spcPts val="600"/>
              </a:spcAft>
              <a:buClr>
                <a:srgbClr val="81BB26"/>
              </a:buClr>
              <a:buSzTx/>
              <a:buFont typeface="Arial" panose="020B0604020202020204" pitchFamily="34" charset="0"/>
              <a:buNone/>
            </a:pPr>
            <a:endParaRPr altLang="en-US" baseline="0" b="0" cap="none" dirty="0" sz="800" i="0" kern="1200" kumimoji="0" lang="en-GB" noProof="0" normalizeH="0" spc="0" strike="noStrike" u="none">
              <a:ln>
                <a:noFill/>
              </a:ln>
              <a:solidFill>
                <a:prstClr val="black"/>
              </a:solidFill>
              <a:effectLst/>
              <a:uLnTx/>
              <a:uFillTx/>
              <a:latin typeface="Calibri" panose="020F0502020204030204"/>
              <a:ea typeface="+mn-ea"/>
              <a:cs typeface="Futura" panose="020B0602020204020303" pitchFamily="34" charset="-79"/>
            </a:endParaRPr>
          </a:p>
          <a:p>
            <a:pPr algn="l" defTabSz="914400" eaLnBrk="1" fontAlgn="auto" hangingPunct="1" indent="0" latinLnBrk="0" lvl="0" marL="0" marR="0" rtl="0">
              <a:lnSpc>
                <a:spcPct val="100000"/>
              </a:lnSpc>
              <a:spcBef>
                <a:spcPts val="400"/>
              </a:spcBef>
              <a:spcAft>
                <a:spcPts val="600"/>
              </a:spcAft>
              <a:buClr>
                <a:srgbClr val="81BB26"/>
              </a:buClr>
              <a:buSzTx/>
              <a:buFont typeface="Arial" panose="020B0604020202020204" pitchFamily="34" charset="0"/>
              <a:buNone/>
            </a:pPr>
            <a:r>
              <a:rPr altLang="en-US" baseline="0" b="0" cap="none" dirty="0" sz="2400" i="0" kern="1200" kumimoji="0" lang="en-GB" noProof="0" normalizeH="0" spc="0" strike="noStrike" u="none">
                <a:ln>
                  <a:noFill/>
                </a:ln>
                <a:solidFill>
                  <a:prstClr val="black"/>
                </a:solidFill>
                <a:effectLst/>
                <a:uLnTx/>
                <a:uFillTx/>
                <a:latin typeface="Calibri" panose="020F0502020204030204"/>
                <a:ea typeface="+mn-ea"/>
                <a:cs typeface="Arial" panose="020B0604020202020204" pitchFamily="34" charset="0"/>
              </a:rPr>
              <a:t>■ </a:t>
            </a:r>
            <a:r>
              <a:rPr altLang="en-US" baseline="0" b="0" cap="none" dirty="0" sz="2400" i="0" kern="1200" kumimoji="0" lang="en-GB" noProof="0" normalizeH="0" spc="0" strike="noStrike" u="none">
                <a:ln>
                  <a:noFill/>
                </a:ln>
                <a:solidFill>
                  <a:prstClr val="black"/>
                </a:solidFill>
                <a:effectLst/>
                <a:uLnTx/>
                <a:uFillTx/>
                <a:latin typeface="Calibri" panose="020F0502020204030204"/>
                <a:ea typeface="+mn-ea"/>
                <a:cs typeface="Futura" panose="020B0602020204020303" pitchFamily="34" charset="-79"/>
              </a:rPr>
              <a:t>However, a practitioner must practice to an acceptable standard to avoid facing malpractice and negligence claims</a:t>
            </a:r>
          </a:p>
          <a:p>
            <a:pPr algn="l" defTabSz="914400" eaLnBrk="1" fontAlgn="auto" hangingPunct="1" indent="0" latinLnBrk="0" lvl="0" marL="0" marR="0" rtl="0">
              <a:lnSpc>
                <a:spcPct val="100000"/>
              </a:lnSpc>
              <a:spcBef>
                <a:spcPts val="400"/>
              </a:spcBef>
              <a:spcAft>
                <a:spcPts val="600"/>
              </a:spcAft>
              <a:buClr>
                <a:srgbClr val="81BB26"/>
              </a:buClr>
              <a:buSzTx/>
              <a:buFont typeface="Arial" panose="020B0604020202020204" pitchFamily="34" charset="0"/>
              <a:buNone/>
            </a:pPr>
            <a:endParaRPr altLang="en-US" baseline="0" b="0" cap="none" dirty="0" sz="2400" i="0" kern="1200" kumimoji="0" lang="en-GB" noProof="0" normalizeH="0" spc="0" strike="noStrike" u="none">
              <a:ln>
                <a:noFill/>
              </a:ln>
              <a:solidFill>
                <a:prstClr val="black"/>
              </a:solidFill>
              <a:effectLst/>
              <a:uLnTx/>
              <a:uFillTx/>
              <a:latin typeface="Calibri" panose="020F0502020204030204"/>
              <a:ea typeface="+mn-ea"/>
              <a:cs typeface="Futura" panose="020B0602020204020303" pitchFamily="34" charset="-79"/>
            </a:endParaRPr>
          </a:p>
          <a:p>
            <a:pPr algn="l" defTabSz="914400" eaLnBrk="1" fontAlgn="auto" hangingPunct="1" indent="0" latinLnBrk="0" lvl="0" marL="0" marR="0" rtl="0">
              <a:lnSpc>
                <a:spcPct val="100000"/>
              </a:lnSpc>
              <a:spcBef>
                <a:spcPts val="400"/>
              </a:spcBef>
              <a:spcAft>
                <a:spcPts val="600"/>
              </a:spcAft>
              <a:buClr>
                <a:srgbClr val="81BB26"/>
              </a:buClr>
              <a:buSzTx/>
              <a:buFont typeface="Arial" panose="020B0604020202020204" pitchFamily="34" charset="0"/>
              <a:buNone/>
            </a:pPr>
            <a:r>
              <a:rPr altLang="en-US" baseline="0" b="0" cap="none" dirty="0" sz="2400" i="0" kern="1200" kumimoji="0" lang="en-GB" noProof="0" normalizeH="0" spc="0" strike="noStrike" u="none">
                <a:ln>
                  <a:noFill/>
                </a:ln>
                <a:solidFill>
                  <a:prstClr val="black"/>
                </a:solidFill>
                <a:effectLst/>
                <a:uLnTx/>
                <a:uFillTx/>
                <a:latin typeface="Calibri" panose="020F0502020204030204"/>
                <a:ea typeface="+mn-ea"/>
                <a:cs typeface="Arial" panose="020B0604020202020204" pitchFamily="34" charset="0"/>
              </a:rPr>
              <a:t>■ </a:t>
            </a:r>
            <a:r>
              <a:rPr altLang="en-US" baseline="0" b="0" cap="none" dirty="0" sz="2400" i="0" kern="1200" kumimoji="0" lang="en-GB" noProof="0" normalizeH="0" spc="0" strike="noStrike" u="none">
                <a:ln>
                  <a:noFill/>
                </a:ln>
                <a:solidFill>
                  <a:prstClr val="black"/>
                </a:solidFill>
                <a:effectLst/>
                <a:uLnTx/>
                <a:uFillTx/>
                <a:latin typeface="Calibri" panose="020F0502020204030204"/>
                <a:ea typeface="+mn-ea"/>
                <a:cs typeface="Futura" panose="020B0602020204020303" pitchFamily="34" charset="-79"/>
              </a:rPr>
              <a:t>Place patient safety at the centre of your practice and involve them in decision-making</a:t>
            </a:r>
          </a:p>
          <a:p>
            <a:pPr algn="l" defTabSz="914400" eaLnBrk="1" fontAlgn="auto" hangingPunct="1" indent="0" latinLnBrk="0" lvl="0" marL="0" marR="0" rtl="0">
              <a:lnSpc>
                <a:spcPct val="100000"/>
              </a:lnSpc>
              <a:spcBef>
                <a:spcPts val="400"/>
              </a:spcBef>
              <a:spcAft>
                <a:spcPts val="600"/>
              </a:spcAft>
              <a:buClr>
                <a:srgbClr val="81BB26"/>
              </a:buClr>
              <a:buSzTx/>
              <a:buFont typeface="Arial" panose="020B0604020202020204" pitchFamily="34" charset="0"/>
              <a:buNone/>
            </a:pPr>
            <a:endParaRPr altLang="en-US" baseline="0" b="0" cap="none" dirty="0" sz="800" i="0" kern="1200" kumimoji="0" lang="en-GB" noProof="0" normalizeH="0" spc="0" strike="noStrike" u="none">
              <a:ln>
                <a:noFill/>
              </a:ln>
              <a:solidFill>
                <a:prstClr val="black"/>
              </a:solidFill>
              <a:effectLst/>
              <a:uLnTx/>
              <a:uFillTx/>
              <a:latin typeface="Calibri" panose="020F0502020204030204"/>
              <a:ea typeface="+mn-ea"/>
              <a:cs typeface="Futura" panose="020B0602020204020303" pitchFamily="34" charset="-79"/>
            </a:endParaRPr>
          </a:p>
          <a:p>
            <a:pPr algn="l" defTabSz="914400" eaLnBrk="1" fontAlgn="auto" hangingPunct="1" indent="0" latinLnBrk="0" lvl="0" marL="0" marR="0" rtl="0">
              <a:lnSpc>
                <a:spcPct val="100000"/>
              </a:lnSpc>
              <a:spcBef>
                <a:spcPts val="400"/>
              </a:spcBef>
              <a:spcAft>
                <a:spcPts val="600"/>
              </a:spcAft>
              <a:buClr>
                <a:srgbClr val="81BB26"/>
              </a:buClr>
              <a:buSzTx/>
              <a:buFont typeface="Arial" panose="020B0604020202020204" pitchFamily="34" charset="0"/>
              <a:buNone/>
            </a:pPr>
            <a:r>
              <a:rPr altLang="en-US" baseline="0" b="0" cap="none" dirty="0" sz="2400" i="0" kern="1200" kumimoji="0" lang="en-GB" noProof="0" normalizeH="0" spc="0" strike="noStrike" u="none">
                <a:ln>
                  <a:noFill/>
                </a:ln>
                <a:solidFill>
                  <a:prstClr val="black"/>
                </a:solidFill>
                <a:effectLst/>
                <a:uLnTx/>
                <a:uFillTx/>
                <a:latin typeface="Calibri" panose="020F0502020204030204"/>
                <a:ea typeface="+mn-ea"/>
                <a:cs typeface="Futura" panose="020B0602020204020303" pitchFamily="34" charset="-79"/>
              </a:rPr>
              <a:t>■ Caution is required by doctors who have a duty of care to patients</a:t>
            </a:r>
          </a:p>
          <a:p>
            <a:pPr algn="l" defTabSz="914400" eaLnBrk="1" fontAlgn="auto" hangingPunct="1" indent="0" latinLnBrk="0" lvl="0" marL="0" marR="0" rtl="0">
              <a:lnSpc>
                <a:spcPct val="100000"/>
              </a:lnSpc>
              <a:spcBef>
                <a:spcPts val="400"/>
              </a:spcBef>
              <a:spcAft>
                <a:spcPts val="600"/>
              </a:spcAft>
              <a:buClr>
                <a:srgbClr val="81BB26"/>
              </a:buClr>
              <a:buSzTx/>
              <a:buFont typeface="Arial" panose="020B0604020202020204" pitchFamily="34" charset="0"/>
              <a:buNone/>
            </a:pPr>
            <a:endParaRPr altLang="en-US" baseline="0" b="0" cap="none" dirty="0" sz="800" i="0" kern="1200" kumimoji="0" lang="en-GB" noProof="0" normalizeH="0" spc="0" strike="noStrike" u="none">
              <a:ln>
                <a:noFill/>
              </a:ln>
              <a:solidFill>
                <a:prstClr val="black"/>
              </a:solidFill>
              <a:effectLst/>
              <a:uLnTx/>
              <a:uFillTx/>
              <a:latin typeface="Calibri" panose="020F0502020204030204"/>
              <a:ea typeface="+mn-ea"/>
              <a:cs typeface="Futura" panose="020B0602020204020303" pitchFamily="34" charset="-79"/>
            </a:endParaRPr>
          </a:p>
          <a:p>
            <a:pPr algn="ctr" defTabSz="914400" eaLnBrk="1" fontAlgn="auto" hangingPunct="1" indent="0" latinLnBrk="0" lvl="0" marL="0" marR="0" rtl="0">
              <a:lnSpc>
                <a:spcPct val="100000"/>
              </a:lnSpc>
              <a:spcBef>
                <a:spcPts val="400"/>
              </a:spcBef>
              <a:spcAft>
                <a:spcPts val="600"/>
              </a:spcAft>
              <a:buClr>
                <a:srgbClr val="81BB26"/>
              </a:buClr>
              <a:buSzTx/>
              <a:buFont typeface="Arial" panose="020B0604020202020204" pitchFamily="34" charset="0"/>
              <a:buNone/>
            </a:pPr>
            <a:r>
              <a:rPr altLang="en-US" baseline="0" b="1" cap="none" dirty="0" sz="2400" i="0" kern="1200" kumimoji="0" lang="en-GB" noProof="0" normalizeH="0" spc="0" strike="noStrike" u="none">
                <a:ln>
                  <a:noFill/>
                </a:ln>
                <a:solidFill>
                  <a:srgbClr val="C00000"/>
                </a:solidFill>
                <a:effectLst/>
                <a:uLnTx/>
                <a:uFillTx/>
                <a:latin typeface="Calibri" panose="020F0502020204030204"/>
                <a:ea typeface="+mn-ea"/>
                <a:cs typeface="Arial" panose="020B0604020202020204" pitchFamily="34" charset="0"/>
              </a:rPr>
              <a:t>There are no winners in Medical Negligence</a:t>
            </a:r>
            <a:endParaRPr altLang="en-US" baseline="0" b="1" cap="none" dirty="0" sz="2400" i="0" kern="1200" kumimoji="0" lang="en-GB" noProof="0" normalizeH="0" spc="0" strike="noStrike" u="none">
              <a:ln>
                <a:noFill/>
              </a:ln>
              <a:solidFill>
                <a:srgbClr val="C00000"/>
              </a:solidFill>
              <a:effectLst/>
              <a:uLnTx/>
              <a:uFillTx/>
              <a:latin typeface="Calibri" panose="020F0502020204030204"/>
              <a:ea typeface="+mn-ea"/>
              <a:cs typeface="Futura" panose="020B0602020204020303" pitchFamily="34" charset="-79"/>
            </a:endParaRPr>
          </a:p>
          <a:p>
            <a:endParaRPr dirty="0" lang="en-GB"/>
          </a:p>
        </p:txBody>
      </p:sp>
      <p:sp>
        <p:nvSpPr>
          <p:cNvPr id="1048840"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331"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332"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90" name=""/>
        <p:cNvGrpSpPr/>
        <p:nvPr/>
      </p:nvGrpSpPr>
      <p:grpSpPr>
        <a:xfrm>
          <a:off x="0" y="0"/>
          <a:ext cx="0" cy="0"/>
          <a:chOff x="0" y="0"/>
          <a:chExt cx="0" cy="0"/>
        </a:xfrm>
      </p:grpSpPr>
      <p:sp>
        <p:nvSpPr>
          <p:cNvPr id="1048841" name="Title 8"/>
          <p:cNvSpPr>
            <a:spLocks noGrp="1"/>
          </p:cNvSpPr>
          <p:nvPr>
            <p:ph type="title"/>
          </p:nvPr>
        </p:nvSpPr>
        <p:spPr>
          <a:xfrm>
            <a:off x="1131531" y="312576"/>
            <a:ext cx="9707608" cy="618637"/>
          </a:xfrm>
        </p:spPr>
        <p:txBody>
          <a:bodyPr>
            <a:normAutofit fontScale="90000"/>
          </a:bodyPr>
          <a:p>
            <a:pPr algn="ctr"/>
            <a:r>
              <a:rPr b="1" dirty="0" lang="en-GB">
                <a:solidFill>
                  <a:srgbClr val="6600CC"/>
                </a:solidFill>
              </a:rPr>
              <a:t>Medical Liability and the Law</a:t>
            </a:r>
          </a:p>
        </p:txBody>
      </p:sp>
      <p:sp>
        <p:nvSpPr>
          <p:cNvPr id="1048842" name="Content Placeholder 9"/>
          <p:cNvSpPr>
            <a:spLocks noGrp="1"/>
          </p:cNvSpPr>
          <p:nvPr>
            <p:ph idx="1"/>
          </p:nvPr>
        </p:nvSpPr>
        <p:spPr>
          <a:xfrm>
            <a:off x="838200" y="1091682"/>
            <a:ext cx="10515600" cy="5766318"/>
          </a:xfrm>
        </p:spPr>
        <p:txBody>
          <a:bodyPr>
            <a:normAutofit/>
          </a:bodyPr>
          <a:p>
            <a:pPr indent="0" marL="0">
              <a:buNone/>
            </a:pPr>
            <a:r>
              <a:rPr b="1" dirty="0" sz="3600" lang="en-GB"/>
              <a:t>Conclusion</a:t>
            </a:r>
          </a:p>
          <a:p>
            <a:r>
              <a:rPr dirty="0" sz="3100" lang="en-GB"/>
              <a:t>Medical errors will happen because we are human</a:t>
            </a:r>
          </a:p>
          <a:p>
            <a:r>
              <a:rPr dirty="0" sz="3100" lang="en-GB"/>
              <a:t>Doctors should adhere to the principles of good medical practice and in doing so reduce errors by omission or commission</a:t>
            </a:r>
          </a:p>
          <a:p>
            <a:r>
              <a:rPr dirty="0" sz="3100" lang="en-GB"/>
              <a:t>Failure to adhere to practice with professionalism and safely may resort in patients seeking redress in the law courts</a:t>
            </a:r>
          </a:p>
          <a:p>
            <a:r>
              <a:rPr dirty="0" sz="3100" lang="en-GB"/>
              <a:t>As lawyers, you have a significant role to play in attaining ‘justice’ for these patients who have come to harm</a:t>
            </a:r>
          </a:p>
        </p:txBody>
      </p:sp>
      <p:sp>
        <p:nvSpPr>
          <p:cNvPr id="1048843"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333"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334"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91" name=""/>
        <p:cNvGrpSpPr/>
        <p:nvPr/>
      </p:nvGrpSpPr>
      <p:grpSpPr>
        <a:xfrm>
          <a:off x="0" y="0"/>
          <a:ext cx="0" cy="0"/>
          <a:chOff x="0" y="0"/>
          <a:chExt cx="0" cy="0"/>
        </a:xfrm>
      </p:grpSpPr>
      <p:sp>
        <p:nvSpPr>
          <p:cNvPr id="1048844" name="Title 8"/>
          <p:cNvSpPr>
            <a:spLocks noGrp="1"/>
          </p:cNvSpPr>
          <p:nvPr>
            <p:ph type="title"/>
          </p:nvPr>
        </p:nvSpPr>
        <p:spPr>
          <a:xfrm>
            <a:off x="1096735" y="83976"/>
            <a:ext cx="9707608" cy="618637"/>
          </a:xfrm>
        </p:spPr>
        <p:txBody>
          <a:bodyPr>
            <a:normAutofit fontScale="90000"/>
          </a:bodyPr>
          <a:p>
            <a:pPr algn="ctr"/>
            <a:r>
              <a:rPr b="1" dirty="0" lang="en-GB">
                <a:solidFill>
                  <a:srgbClr val="6600CC"/>
                </a:solidFill>
              </a:rPr>
              <a:t>Medical Liability and the Law</a:t>
            </a:r>
          </a:p>
        </p:txBody>
      </p:sp>
      <p:sp>
        <p:nvSpPr>
          <p:cNvPr id="1048845" name="Content Placeholder 9"/>
          <p:cNvSpPr>
            <a:spLocks noGrp="1"/>
          </p:cNvSpPr>
          <p:nvPr>
            <p:ph idx="1"/>
          </p:nvPr>
        </p:nvSpPr>
        <p:spPr>
          <a:xfrm>
            <a:off x="838199" y="786589"/>
            <a:ext cx="11164077" cy="5987435"/>
          </a:xfrm>
        </p:spPr>
        <p:txBody>
          <a:bodyPr>
            <a:normAutofit fontScale="92500" lnSpcReduction="10000"/>
          </a:bodyPr>
          <a:p>
            <a:pPr indent="0" marL="0">
              <a:buNone/>
            </a:pPr>
            <a:r>
              <a:rPr b="1" dirty="0" lang="en-GB"/>
              <a:t>Conclusion</a:t>
            </a:r>
          </a:p>
          <a:p>
            <a:r>
              <a:rPr dirty="0" lang="en-GB"/>
              <a:t>This talk has highlighted the importance of understanding medical liability and the law</a:t>
            </a:r>
          </a:p>
          <a:p>
            <a:endParaRPr dirty="0" sz="900" lang="en-GB"/>
          </a:p>
          <a:p>
            <a:r>
              <a:rPr b="1" dirty="0" lang="en-GB"/>
              <a:t>Medical malpractice lawyers </a:t>
            </a:r>
            <a:r>
              <a:rPr dirty="0" lang="en-GB"/>
              <a:t>investigate the claim</a:t>
            </a:r>
          </a:p>
          <a:p>
            <a:endParaRPr dirty="0" sz="900" lang="en-GB"/>
          </a:p>
          <a:p>
            <a:r>
              <a:rPr b="1" dirty="0" lang="en-GB"/>
              <a:t>Medical expert witness </a:t>
            </a:r>
            <a:r>
              <a:rPr dirty="0" lang="en-GB"/>
              <a:t>provide reports to help the Court understand the events in the management of the patient</a:t>
            </a:r>
          </a:p>
          <a:p>
            <a:endParaRPr dirty="0" sz="900" lang="en-GB"/>
          </a:p>
          <a:p>
            <a:r>
              <a:rPr dirty="0" lang="en-GB"/>
              <a:t>Cases of medical litigation is increasing in Nigeria</a:t>
            </a:r>
          </a:p>
          <a:p>
            <a:endParaRPr dirty="0" sz="900" lang="en-GB"/>
          </a:p>
          <a:p>
            <a:r>
              <a:rPr dirty="0" lang="en-GB"/>
              <a:t>It is important that lawyers going into medico-legal practice should undertake medical courses to understand basic tenets of medicine</a:t>
            </a:r>
          </a:p>
          <a:p>
            <a:endParaRPr dirty="0" sz="900" lang="en-GB"/>
          </a:p>
          <a:p>
            <a:r>
              <a:rPr dirty="0" lang="en-GB"/>
              <a:t>Doctors should undertake professional development and adherence to ethical standards to mitigate medical liability risks</a:t>
            </a:r>
          </a:p>
          <a:p>
            <a:pPr algn="ctr" indent="0" marL="0">
              <a:buNone/>
            </a:pPr>
            <a:r>
              <a:rPr b="1" dirty="0" lang="en-GB">
                <a:solidFill>
                  <a:srgbClr val="C00000"/>
                </a:solidFill>
              </a:rPr>
              <a:t>Medical Law, through Case Law, is shaping how medicine is practiced</a:t>
            </a:r>
          </a:p>
          <a:p>
            <a:pPr indent="0" marL="0">
              <a:buNone/>
            </a:pPr>
            <a:endParaRPr dirty="0" lang="en-GB"/>
          </a:p>
        </p:txBody>
      </p:sp>
      <p:sp>
        <p:nvSpPr>
          <p:cNvPr id="1048846"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335"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336"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92" name=""/>
        <p:cNvGrpSpPr/>
        <p:nvPr/>
      </p:nvGrpSpPr>
      <p:grpSpPr>
        <a:xfrm>
          <a:off x="0" y="0"/>
          <a:ext cx="0" cy="0"/>
          <a:chOff x="0" y="0"/>
          <a:chExt cx="0" cy="0"/>
        </a:xfrm>
      </p:grpSpPr>
      <p:sp>
        <p:nvSpPr>
          <p:cNvPr id="1048847" name="Title 8"/>
          <p:cNvSpPr>
            <a:spLocks noGrp="1"/>
          </p:cNvSpPr>
          <p:nvPr>
            <p:ph type="title"/>
          </p:nvPr>
        </p:nvSpPr>
        <p:spPr>
          <a:xfrm>
            <a:off x="1096735" y="83976"/>
            <a:ext cx="9707608" cy="618637"/>
          </a:xfrm>
        </p:spPr>
        <p:txBody>
          <a:bodyPr>
            <a:normAutofit fontScale="90000"/>
          </a:bodyPr>
          <a:p>
            <a:pPr algn="ctr"/>
            <a:r>
              <a:rPr b="1" dirty="0" lang="en-GB">
                <a:solidFill>
                  <a:srgbClr val="6600CC"/>
                </a:solidFill>
              </a:rPr>
              <a:t>Medical Liability and the Law</a:t>
            </a:r>
          </a:p>
        </p:txBody>
      </p:sp>
      <p:sp>
        <p:nvSpPr>
          <p:cNvPr id="1048848" name="Content Placeholder 9"/>
          <p:cNvSpPr>
            <a:spLocks noGrp="1"/>
          </p:cNvSpPr>
          <p:nvPr>
            <p:ph idx="1"/>
          </p:nvPr>
        </p:nvSpPr>
        <p:spPr>
          <a:xfrm>
            <a:off x="838200" y="786589"/>
            <a:ext cx="10515600" cy="5987435"/>
          </a:xfrm>
        </p:spPr>
        <p:txBody>
          <a:bodyPr>
            <a:normAutofit fontScale="77500" lnSpcReduction="20000"/>
          </a:bodyPr>
          <a:p>
            <a:pPr algn="ctr" indent="0" marL="0">
              <a:buNone/>
            </a:pPr>
            <a:r>
              <a:rPr b="1" dirty="0" lang="en-GB"/>
              <a:t> </a:t>
            </a:r>
            <a:r>
              <a:rPr b="1" dirty="0" sz="3600" lang="en-GB">
                <a:solidFill>
                  <a:srgbClr val="C00000"/>
                </a:solidFill>
              </a:rPr>
              <a:t>Summary</a:t>
            </a:r>
            <a:r>
              <a:rPr b="1" dirty="0" sz="3600" lang="en-GB"/>
              <a:t>: Law of Tort</a:t>
            </a:r>
          </a:p>
          <a:p>
            <a:pPr algn="ctr" indent="0" marL="0">
              <a:buNone/>
            </a:pPr>
            <a:r>
              <a:rPr dirty="0" lang="en-GB"/>
              <a:t>Claimant must prove on the balance of probabilities </a:t>
            </a:r>
          </a:p>
          <a:p>
            <a:pPr indent="0" marL="0">
              <a:buNone/>
            </a:pPr>
            <a:r>
              <a:rPr dirty="0" lang="en-GB"/>
              <a:t>Three elements in the tort of negligence</a:t>
            </a:r>
          </a:p>
          <a:p>
            <a:pPr indent="0" marL="0">
              <a:buNone/>
            </a:pPr>
            <a:r>
              <a:rPr dirty="0" lang="en-GB"/>
              <a:t> 1.  </a:t>
            </a:r>
            <a:r>
              <a:rPr b="1" dirty="0" lang="en-GB">
                <a:solidFill>
                  <a:srgbClr val="C00000"/>
                </a:solidFill>
              </a:rPr>
              <a:t>A Duty of Care </a:t>
            </a:r>
          </a:p>
          <a:p>
            <a:pPr indent="0" marL="0">
              <a:buNone/>
            </a:pPr>
            <a:r>
              <a:rPr dirty="0" lang="en-GB"/>
              <a:t>● Duty of Care starts when the patient sees the practitioner</a:t>
            </a:r>
          </a:p>
          <a:p>
            <a:pPr indent="0" marL="0">
              <a:buNone/>
            </a:pPr>
            <a:endParaRPr dirty="0" sz="1100" lang="en-GB"/>
          </a:p>
          <a:p>
            <a:pPr indent="0" marL="0">
              <a:buNone/>
            </a:pPr>
            <a:r>
              <a:rPr b="1" dirty="0" lang="en-GB">
                <a:solidFill>
                  <a:srgbClr val="C00000"/>
                </a:solidFill>
              </a:rPr>
              <a:t>2. Breach of the Duty of Care </a:t>
            </a:r>
          </a:p>
          <a:p>
            <a:pPr indent="0" marL="0">
              <a:buNone/>
            </a:pPr>
            <a:r>
              <a:rPr dirty="0" lang="en-GB"/>
              <a:t> ● The medical reports prepared for the Courts by the Claimant’s and or Defendant’s point to aspects of the management that was a breach of the standard of care or otherwise</a:t>
            </a:r>
          </a:p>
          <a:p>
            <a:pPr indent="0" marL="0">
              <a:buNone/>
            </a:pPr>
            <a:r>
              <a:rPr dirty="0" lang="en-GB"/>
              <a:t> ● The Courts decide on the weight of the evidence of the reports</a:t>
            </a:r>
          </a:p>
          <a:p>
            <a:endParaRPr dirty="0" sz="1000" lang="en-GB"/>
          </a:p>
          <a:p>
            <a:pPr indent="0" marL="0">
              <a:buNone/>
            </a:pPr>
            <a:r>
              <a:rPr b="1" dirty="0" lang="en-GB">
                <a:solidFill>
                  <a:srgbClr val="C00000"/>
                </a:solidFill>
              </a:rPr>
              <a:t>3. Causation</a:t>
            </a:r>
          </a:p>
          <a:p>
            <a:r>
              <a:rPr dirty="0" lang="en-GB"/>
              <a:t>The evidence shows that the damage experienced was as a result of the breach of the Standard of Care </a:t>
            </a:r>
          </a:p>
          <a:p>
            <a:endParaRPr dirty="0" sz="1000" lang="en-GB"/>
          </a:p>
          <a:p>
            <a:pPr indent="0" marL="0">
              <a:buNone/>
            </a:pPr>
            <a:r>
              <a:rPr b="1" dirty="0" lang="en-GB">
                <a:solidFill>
                  <a:srgbClr val="C00000"/>
                </a:solidFill>
              </a:rPr>
              <a:t>4. Liability and Costs</a:t>
            </a:r>
          </a:p>
          <a:p>
            <a:r>
              <a:rPr dirty="0" lang="en-GB"/>
              <a:t>Determined by the Courts, making references to Case Laws or establishing new approaches</a:t>
            </a:r>
          </a:p>
        </p:txBody>
      </p:sp>
      <p:sp>
        <p:nvSpPr>
          <p:cNvPr id="1048849"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337"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338"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8850" name="Title 8"/>
          <p:cNvSpPr>
            <a:spLocks noGrp="1"/>
          </p:cNvSpPr>
          <p:nvPr>
            <p:ph type="title"/>
          </p:nvPr>
        </p:nvSpPr>
        <p:spPr>
          <a:xfrm>
            <a:off x="1131531" y="312576"/>
            <a:ext cx="9707608" cy="618637"/>
          </a:xfrm>
        </p:spPr>
        <p:txBody>
          <a:bodyPr>
            <a:normAutofit fontScale="90000"/>
          </a:bodyPr>
          <a:p>
            <a:pPr algn="ctr"/>
            <a:r>
              <a:rPr b="1" dirty="0" lang="en-GB">
                <a:solidFill>
                  <a:srgbClr val="6600CC"/>
                </a:solidFill>
              </a:rPr>
              <a:t>Medical Liability and the Law</a:t>
            </a:r>
          </a:p>
        </p:txBody>
      </p:sp>
      <p:sp>
        <p:nvSpPr>
          <p:cNvPr id="1048851" name="Content Placeholder 9"/>
          <p:cNvSpPr>
            <a:spLocks noGrp="1"/>
          </p:cNvSpPr>
          <p:nvPr>
            <p:ph idx="1"/>
          </p:nvPr>
        </p:nvSpPr>
        <p:spPr>
          <a:xfrm>
            <a:off x="838200" y="1091682"/>
            <a:ext cx="10515600" cy="5682342"/>
          </a:xfrm>
        </p:spPr>
        <p:txBody>
          <a:bodyPr/>
          <a:p>
            <a:r>
              <a:rPr dirty="0" lang="en-GB"/>
              <a:t>Each Nigerian life is priceless (Rotimi Jaiyesimi)</a:t>
            </a:r>
          </a:p>
          <a:p>
            <a:r>
              <a:rPr dirty="0" lang="en-GB"/>
              <a:t>Doctors should practice professionally and safely</a:t>
            </a:r>
          </a:p>
          <a:p>
            <a:r>
              <a:rPr dirty="0" lang="en-GB"/>
              <a:t>Doctors and Facilities must be regulated effectively</a:t>
            </a:r>
          </a:p>
          <a:p>
            <a:r>
              <a:rPr dirty="0" lang="en-GB"/>
              <a:t>Regulators must protect patients</a:t>
            </a:r>
          </a:p>
          <a:p>
            <a:r>
              <a:rPr dirty="0" lang="en-GB"/>
              <a:t>Lawyers with an interest in medical law should understand the medical specialty they represent patients</a:t>
            </a:r>
          </a:p>
          <a:p>
            <a:r>
              <a:rPr dirty="0" lang="en-GB"/>
              <a:t>Erring doctors must be held accountable through the MDCN and Courts</a:t>
            </a:r>
          </a:p>
          <a:p>
            <a:r>
              <a:rPr dirty="0" lang="en-GB"/>
              <a:t>Doctors must learn from mistakes through incident reporting and investigations</a:t>
            </a:r>
          </a:p>
          <a:p>
            <a:r>
              <a:rPr dirty="0" lang="en-GB"/>
              <a:t>Nigeria should consider enacting a duty </a:t>
            </a:r>
            <a:r>
              <a:rPr lang="en-GB"/>
              <a:t>of candour</a:t>
            </a:r>
            <a:endParaRPr dirty="0" lang="en-GB"/>
          </a:p>
        </p:txBody>
      </p:sp>
      <p:sp>
        <p:nvSpPr>
          <p:cNvPr id="1048852"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339"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340"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94" name=""/>
        <p:cNvGrpSpPr/>
        <p:nvPr/>
      </p:nvGrpSpPr>
      <p:grpSpPr>
        <a:xfrm>
          <a:off x="0" y="0"/>
          <a:ext cx="0" cy="0"/>
          <a:chOff x="0" y="0"/>
          <a:chExt cx="0" cy="0"/>
        </a:xfrm>
      </p:grpSpPr>
      <p:sp>
        <p:nvSpPr>
          <p:cNvPr id="1048853" name="Title 8"/>
          <p:cNvSpPr>
            <a:spLocks noGrp="1"/>
          </p:cNvSpPr>
          <p:nvPr>
            <p:ph type="title"/>
          </p:nvPr>
        </p:nvSpPr>
        <p:spPr>
          <a:xfrm>
            <a:off x="1131531" y="312576"/>
            <a:ext cx="9707608" cy="618637"/>
          </a:xfrm>
        </p:spPr>
        <p:txBody>
          <a:bodyPr>
            <a:normAutofit fontScale="90000"/>
          </a:bodyPr>
          <a:p>
            <a:pPr algn="ctr"/>
            <a:r>
              <a:rPr b="1" dirty="0" lang="en-GB">
                <a:solidFill>
                  <a:srgbClr val="6600CC"/>
                </a:solidFill>
              </a:rPr>
              <a:t>Medical Liability and the Law</a:t>
            </a:r>
          </a:p>
        </p:txBody>
      </p:sp>
      <p:sp>
        <p:nvSpPr>
          <p:cNvPr id="1048854" name="Content Placeholder 9"/>
          <p:cNvSpPr>
            <a:spLocks noGrp="1"/>
          </p:cNvSpPr>
          <p:nvPr>
            <p:ph idx="1"/>
          </p:nvPr>
        </p:nvSpPr>
        <p:spPr>
          <a:xfrm>
            <a:off x="838200" y="1091682"/>
            <a:ext cx="10515600" cy="5682342"/>
          </a:xfrm>
        </p:spPr>
        <p:txBody>
          <a:bodyPr>
            <a:normAutofit fontScale="40000" lnSpcReduction="20000"/>
          </a:bodyPr>
          <a:p>
            <a:pPr algn="ctr" indent="0" marL="0">
              <a:buNone/>
            </a:pPr>
            <a:r>
              <a:rPr b="1" dirty="0" sz="3000" lang="en-GB">
                <a:solidFill>
                  <a:srgbClr val="C00000"/>
                </a:solidFill>
              </a:rPr>
              <a:t>Anatomy of a case that encompasses the aspects of Tort</a:t>
            </a:r>
          </a:p>
          <a:p>
            <a:r>
              <a:rPr dirty="0" lang="en-GB"/>
              <a:t>The State Of Lagos V. </a:t>
            </a:r>
            <a:r>
              <a:rPr dirty="0" lang="en-GB" err="1"/>
              <a:t>Dr.</a:t>
            </a:r>
            <a:r>
              <a:rPr dirty="0" lang="en-GB"/>
              <a:t> </a:t>
            </a:r>
            <a:r>
              <a:rPr dirty="0" lang="en-GB" err="1"/>
              <a:t>Ejike</a:t>
            </a:r>
            <a:r>
              <a:rPr dirty="0" lang="en-GB"/>
              <a:t> Ferdinand Orji [Unreported Decision In Suit LD/8963C/2019]</a:t>
            </a:r>
          </a:p>
          <a:p>
            <a:r>
              <a:rPr dirty="0" lang="en-GB"/>
              <a:t>Footnotes</a:t>
            </a:r>
          </a:p>
          <a:p>
            <a:endParaRPr dirty="0" lang="en-GB"/>
          </a:p>
          <a:p>
            <a:r>
              <a:rPr dirty="0" lang="en-GB"/>
              <a:t>1. Forbes Advisor, "Medical Negligence: Legal Definition &amp; Examples"</a:t>
            </a:r>
          </a:p>
          <a:p>
            <a:endParaRPr dirty="0" lang="en-GB"/>
          </a:p>
          <a:p>
            <a:r>
              <a:rPr dirty="0" lang="en-GB"/>
              <a:t>https://www.forbes.com/advisor/legal/medical-malpractice/medical-negligence/ accessed 17th February 2023</a:t>
            </a:r>
          </a:p>
          <a:p>
            <a:endParaRPr dirty="0" lang="en-GB"/>
          </a:p>
          <a:p>
            <a:r>
              <a:rPr dirty="0" lang="en-GB"/>
              <a:t>2. Cap M8, Laws of the Federation of Nigeria, 2004</a:t>
            </a:r>
          </a:p>
          <a:p>
            <a:endParaRPr dirty="0" lang="en-GB"/>
          </a:p>
          <a:p>
            <a:r>
              <a:rPr dirty="0" lang="en-GB"/>
              <a:t>3. Rule 28 of the Code of Medical Ethics in Nigeria, 2008</a:t>
            </a:r>
          </a:p>
          <a:p>
            <a:endParaRPr dirty="0" lang="en-GB"/>
          </a:p>
          <a:p>
            <a:r>
              <a:rPr dirty="0" lang="en-GB"/>
              <a:t>4. Rule 9(L) of the Code of Medical Ethics in Nigeria, 2008</a:t>
            </a:r>
          </a:p>
          <a:p>
            <a:endParaRPr dirty="0" lang="en-GB"/>
          </a:p>
          <a:p>
            <a:r>
              <a:rPr dirty="0" lang="en-GB"/>
              <a:t>5. Rule 28(B) of the Code of Medical Ethics in Nigeria, 2008.</a:t>
            </a:r>
          </a:p>
          <a:p>
            <a:endParaRPr dirty="0" lang="en-GB"/>
          </a:p>
          <a:p>
            <a:r>
              <a:rPr dirty="0" lang="en-GB"/>
              <a:t>6. Charles </a:t>
            </a:r>
            <a:r>
              <a:rPr dirty="0" lang="en-GB" err="1"/>
              <a:t>Sabatino</a:t>
            </a:r>
            <a:r>
              <a:rPr dirty="0" lang="en-GB"/>
              <a:t>, "Informed Consent" https://www.msdmanuals.com/home/fundamentals/legal-and-ethical-issues/informed-consent accessed 22nd February 2023</a:t>
            </a:r>
          </a:p>
          <a:p>
            <a:endParaRPr dirty="0" lang="en-GB"/>
          </a:p>
          <a:p>
            <a:r>
              <a:rPr dirty="0" lang="en-GB"/>
              <a:t>7. Rule 19 of the Code of Medical Ethics in Nigeria, 2008</a:t>
            </a:r>
          </a:p>
          <a:p>
            <a:endParaRPr dirty="0" lang="en-GB"/>
          </a:p>
          <a:p>
            <a:r>
              <a:rPr dirty="0" lang="en-GB"/>
              <a:t>8. Law Insider, "Accepted Standards of Medical Practice" https://www.lawinsider.com/dictionary/accepted-standards-of-medical-practice accessed 17th February 2023</a:t>
            </a:r>
          </a:p>
          <a:p>
            <a:endParaRPr dirty="0" lang="en-GB"/>
          </a:p>
          <a:p>
            <a:r>
              <a:rPr dirty="0" lang="en-GB"/>
              <a:t>9. Science Direct, "Standard of Practice" https://www.sciencedirect.com/topics/nursing-and-health-professions/standard-of-practice accessed 17th February 2023</a:t>
            </a:r>
          </a:p>
        </p:txBody>
      </p:sp>
      <p:sp>
        <p:nvSpPr>
          <p:cNvPr id="1048855"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341"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342"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8856" name="Title 8"/>
          <p:cNvSpPr>
            <a:spLocks noGrp="1"/>
          </p:cNvSpPr>
          <p:nvPr>
            <p:ph type="title"/>
          </p:nvPr>
        </p:nvSpPr>
        <p:spPr>
          <a:xfrm>
            <a:off x="1131531" y="312576"/>
            <a:ext cx="9707608" cy="618637"/>
          </a:xfrm>
        </p:spPr>
        <p:txBody>
          <a:bodyPr>
            <a:normAutofit fontScale="90000"/>
          </a:bodyPr>
          <a:p>
            <a:pPr algn="ctr"/>
            <a:r>
              <a:rPr b="1" dirty="0" lang="en-GB">
                <a:solidFill>
                  <a:srgbClr val="6600CC"/>
                </a:solidFill>
              </a:rPr>
              <a:t>Medical Liability and the Law</a:t>
            </a:r>
          </a:p>
        </p:txBody>
      </p:sp>
      <p:sp>
        <p:nvSpPr>
          <p:cNvPr id="1048857" name="Content Placeholder 9"/>
          <p:cNvSpPr>
            <a:spLocks noGrp="1"/>
          </p:cNvSpPr>
          <p:nvPr>
            <p:ph idx="1"/>
          </p:nvPr>
        </p:nvSpPr>
        <p:spPr>
          <a:xfrm>
            <a:off x="838200" y="1091682"/>
            <a:ext cx="10515600" cy="5682342"/>
          </a:xfrm>
        </p:spPr>
        <p:txBody>
          <a:bodyPr/>
          <a:p>
            <a:pPr indent="0" marL="0">
              <a:buNone/>
            </a:pPr>
            <a:endParaRPr dirty="0" lang="en-GB"/>
          </a:p>
          <a:p>
            <a:pPr indent="0" marL="0">
              <a:buNone/>
            </a:pPr>
            <a:endParaRPr dirty="0" lang="en-GB"/>
          </a:p>
          <a:p>
            <a:pPr indent="0" marL="0">
              <a:buNone/>
            </a:pPr>
            <a:endParaRPr dirty="0" lang="en-GB"/>
          </a:p>
          <a:p>
            <a:pPr indent="0" marL="0">
              <a:buNone/>
            </a:pPr>
            <a:endParaRPr dirty="0" lang="en-GB"/>
          </a:p>
          <a:p>
            <a:pPr indent="0" marL="0">
              <a:buNone/>
            </a:pPr>
            <a:endParaRPr dirty="0" sz="900" lang="en-GB"/>
          </a:p>
          <a:p>
            <a:pPr algn="ctr" indent="0" marL="0">
              <a:buNone/>
            </a:pPr>
            <a:r>
              <a:rPr dirty="0" sz="8800" i="1" lang="en-GB">
                <a:latin typeface="Times New Roman" panose="02020603050405020304" pitchFamily="18" charset="0"/>
                <a:cs typeface="Times New Roman" panose="02020603050405020304" pitchFamily="18" charset="0"/>
              </a:rPr>
              <a:t>Thank You</a:t>
            </a:r>
          </a:p>
        </p:txBody>
      </p:sp>
      <p:sp>
        <p:nvSpPr>
          <p:cNvPr id="1048858"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343"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344"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96" name=""/>
        <p:cNvGrpSpPr/>
        <p:nvPr/>
      </p:nvGrpSpPr>
      <p:grpSpPr>
        <a:xfrm>
          <a:off x="0" y="0"/>
          <a:ext cx="0" cy="0"/>
          <a:chOff x="0" y="0"/>
          <a:chExt cx="0" cy="0"/>
        </a:xfrm>
      </p:grpSpPr>
      <p:sp>
        <p:nvSpPr>
          <p:cNvPr id="1048859" name="Title 8"/>
          <p:cNvSpPr>
            <a:spLocks noGrp="1"/>
          </p:cNvSpPr>
          <p:nvPr>
            <p:ph type="title"/>
          </p:nvPr>
        </p:nvSpPr>
        <p:spPr>
          <a:xfrm>
            <a:off x="1131531" y="312576"/>
            <a:ext cx="9707608" cy="618637"/>
          </a:xfrm>
        </p:spPr>
        <p:txBody>
          <a:bodyPr>
            <a:normAutofit fontScale="90000"/>
          </a:bodyPr>
          <a:p>
            <a:pPr algn="ctr"/>
            <a:r>
              <a:rPr b="1" dirty="0" lang="en-GB">
                <a:solidFill>
                  <a:srgbClr val="6600CC"/>
                </a:solidFill>
              </a:rPr>
              <a:t>Medical Liability and the Law</a:t>
            </a:r>
          </a:p>
        </p:txBody>
      </p:sp>
      <p:sp>
        <p:nvSpPr>
          <p:cNvPr id="1048860" name="Content Placeholder 9"/>
          <p:cNvSpPr>
            <a:spLocks noGrp="1"/>
          </p:cNvSpPr>
          <p:nvPr>
            <p:ph idx="1"/>
          </p:nvPr>
        </p:nvSpPr>
        <p:spPr>
          <a:xfrm>
            <a:off x="838200" y="1091682"/>
            <a:ext cx="10515600" cy="5682342"/>
          </a:xfrm>
        </p:spPr>
        <p:txBody>
          <a:bodyPr/>
          <a:p>
            <a:endParaRPr dirty="0" lang="en-GB"/>
          </a:p>
          <a:p>
            <a:endParaRPr dirty="0" lang="en-GB"/>
          </a:p>
          <a:p>
            <a:endParaRPr dirty="0" lang="en-GB"/>
          </a:p>
          <a:p>
            <a:endParaRPr dirty="0" lang="en-GB"/>
          </a:p>
          <a:p>
            <a:endParaRPr dirty="0" lang="en-GB"/>
          </a:p>
          <a:p>
            <a:pPr algn="ctr" indent="0" marL="0">
              <a:buNone/>
            </a:pPr>
            <a:endParaRPr b="1" dirty="0" sz="4800" lang="en-GB"/>
          </a:p>
          <a:p>
            <a:pPr algn="ctr" indent="0" marL="0">
              <a:buNone/>
            </a:pPr>
            <a:endParaRPr b="1" dirty="0" sz="4800" lang="en-GB"/>
          </a:p>
          <a:p>
            <a:pPr algn="ctr" indent="0" marL="0">
              <a:buNone/>
            </a:pPr>
            <a:endParaRPr b="1" dirty="0" sz="4800" lang="en-GB"/>
          </a:p>
        </p:txBody>
      </p:sp>
      <p:sp>
        <p:nvSpPr>
          <p:cNvPr id="1048861"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345"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346"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
        <p:nvSpPr>
          <p:cNvPr id="1048862" name="Content Placeholder 9"/>
          <p:cNvSpPr txBox="1"/>
          <p:nvPr/>
        </p:nvSpPr>
        <p:spPr>
          <a:xfrm>
            <a:off x="727535" y="0"/>
            <a:ext cx="10515600" cy="5682342"/>
          </a:xfrm>
          <a:prstGeom prst="rect"/>
        </p:spPr>
        <p:txBody>
          <a:bodyPr bIns="45720" lIns="91440" rIns="91440" rtlCol="0" tIns="45720" vert="horz">
            <a:normAutofit/>
          </a:bodyPr>
          <a:lst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dirty="0" lang="en-GB"/>
          </a:p>
          <a:p>
            <a:endParaRPr dirty="0" lang="en-GB"/>
          </a:p>
          <a:p>
            <a:endParaRPr dirty="0" lang="en-GB"/>
          </a:p>
          <a:p>
            <a:endParaRPr dirty="0" lang="en-GB"/>
          </a:p>
          <a:p>
            <a:endParaRPr dirty="0" lang="en-GB"/>
          </a:p>
        </p:txBody>
      </p:sp>
      <p:pic>
        <p:nvPicPr>
          <p:cNvPr id="2097347" name="Picture 2" descr="The Ultimate Guide to Q&amp;A Sessions: Do's &amp; Don'ts!"/>
          <p:cNvPicPr>
            <a:picLocks noChangeAspect="1" noChangeArrowheads="1"/>
          </p:cNvPicPr>
          <p:nvPr/>
        </p:nvPicPr>
        <p:blipFill>
          <a:blip xmlns:r="http://schemas.openxmlformats.org/officeDocument/2006/relationships" r:embed="rId4"/>
          <a:srcRect/>
          <a:stretch>
            <a:fillRect/>
          </a:stretch>
        </p:blipFill>
        <p:spPr bwMode="auto">
          <a:xfrm>
            <a:off x="2933701" y="1803917"/>
            <a:ext cx="6646850" cy="3722236"/>
          </a:xfrm>
          <a:prstGeom prst="rect"/>
          <a:noFill/>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97" name=""/>
        <p:cNvGrpSpPr/>
        <p:nvPr/>
      </p:nvGrpSpPr>
      <p:grpSpPr>
        <a:xfrm>
          <a:off x="0" y="0"/>
          <a:ext cx="0" cy="0"/>
          <a:chOff x="0" y="0"/>
          <a:chExt cx="0" cy="0"/>
        </a:xfrm>
      </p:grpSpPr>
      <p:sp>
        <p:nvSpPr>
          <p:cNvPr id="1048863" name="Title 8"/>
          <p:cNvSpPr>
            <a:spLocks noGrp="1"/>
          </p:cNvSpPr>
          <p:nvPr>
            <p:ph type="title"/>
          </p:nvPr>
        </p:nvSpPr>
        <p:spPr>
          <a:xfrm>
            <a:off x="1131531" y="156579"/>
            <a:ext cx="9707608" cy="618637"/>
          </a:xfrm>
        </p:spPr>
        <p:txBody>
          <a:bodyPr>
            <a:normAutofit fontScale="90000"/>
          </a:bodyPr>
          <a:p>
            <a:pPr algn="ctr"/>
            <a:r>
              <a:rPr b="1" dirty="0" lang="en-GB">
                <a:solidFill>
                  <a:srgbClr val="6600CC"/>
                </a:solidFill>
              </a:rPr>
              <a:t>Medical Liability and the Law</a:t>
            </a:r>
          </a:p>
        </p:txBody>
      </p:sp>
      <p:sp>
        <p:nvSpPr>
          <p:cNvPr id="1048864"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348"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349"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
        <p:nvSpPr>
          <p:cNvPr id="1048865" name="TextBox 4"/>
          <p:cNvSpPr txBox="1"/>
          <p:nvPr/>
        </p:nvSpPr>
        <p:spPr>
          <a:xfrm>
            <a:off x="1435458" y="1021035"/>
            <a:ext cx="10156467" cy="4662815"/>
          </a:xfrm>
          <a:prstGeom prst="rect"/>
          <a:noFill/>
        </p:spPr>
        <p:txBody>
          <a:bodyPr wrap="square">
            <a:spAutoFit/>
          </a:bodyPr>
          <a:p>
            <a:r>
              <a:rPr dirty="0" lang="en-GB"/>
              <a:t>	          </a:t>
            </a:r>
            <a:r>
              <a:rPr b="1" dirty="0" sz="2400" lang="en-GB">
                <a:hlinkClick r:id="rId4"/>
              </a:rPr>
              <a:t>jaiyesimi@obs-gyn.org</a:t>
            </a:r>
            <a:endParaRPr b="1" dirty="0" sz="2400" lang="en-GB"/>
          </a:p>
          <a:p>
            <a:endParaRPr b="1" dirty="0" sz="2400" lang="en-GB"/>
          </a:p>
          <a:p>
            <a:r>
              <a:rPr b="1" dirty="0" sz="2400" lang="en-GB"/>
              <a:t>	       </a:t>
            </a:r>
            <a:r>
              <a:rPr b="1" dirty="0" sz="2400" lang="en-GB">
                <a:hlinkClick r:id="rId5"/>
              </a:rPr>
              <a:t>https://www.linkedin.com/in/professor-rotimi-jaiyesimi-9344335/</a:t>
            </a:r>
            <a:endParaRPr b="1" dirty="0" sz="2400" lang="en-GB"/>
          </a:p>
          <a:p>
            <a:endParaRPr b="1" dirty="0" sz="900" lang="en-GB"/>
          </a:p>
          <a:p>
            <a:endParaRPr b="1" dirty="0" sz="2400" lang="en-GB"/>
          </a:p>
          <a:p>
            <a:r>
              <a:rPr b="1" dirty="0" sz="2400" lang="en-GB"/>
              <a:t>		@nigerianshealth</a:t>
            </a:r>
          </a:p>
          <a:p>
            <a:endParaRPr b="1" dirty="0" sz="2400" lang="en-GB"/>
          </a:p>
          <a:p>
            <a:r>
              <a:rPr b="1" dirty="0" sz="2400" lang="en-GB"/>
              <a:t>                     </a:t>
            </a:r>
          </a:p>
          <a:p>
            <a:r>
              <a:rPr b="1" dirty="0" sz="2400" lang="en-GB"/>
              <a:t>                     </a:t>
            </a:r>
            <a:r>
              <a:rPr b="1" dirty="0" sz="2400" lang="en-GB">
                <a:hlinkClick r:id="rId6"/>
              </a:rPr>
              <a:t>https://www.nigerianhealthservice.com</a:t>
            </a:r>
            <a:endParaRPr b="1" dirty="0" sz="2400" lang="en-GB"/>
          </a:p>
          <a:p>
            <a:endParaRPr b="1" dirty="0" sz="2400" lang="en-GB"/>
          </a:p>
          <a:p>
            <a:r>
              <a:rPr b="1" dirty="0" sz="2400" lang="en-GB"/>
              <a:t>                      </a:t>
            </a:r>
            <a:r>
              <a:rPr b="1" dirty="0" sz="2400" lang="en-GB">
                <a:hlinkClick r:id="rId7"/>
              </a:rPr>
              <a:t>https://trojanmedicgroup.com</a:t>
            </a:r>
            <a:endParaRPr b="1" dirty="0" sz="2400" lang="en-GB"/>
          </a:p>
          <a:p>
            <a:endParaRPr b="1" dirty="0" sz="2400" lang="en-GB"/>
          </a:p>
          <a:p>
            <a:r>
              <a:rPr b="1" dirty="0" sz="2400" lang="en-GB"/>
              <a:t>                      </a:t>
            </a:r>
            <a:r>
              <a:rPr b="1" dirty="0" sz="2400" lang="en-GB" err="1"/>
              <a:t>rotimi_jaiyesimi_speaks</a:t>
            </a:r>
            <a:endParaRPr b="1" dirty="0" sz="2400" lang="en-GB"/>
          </a:p>
        </p:txBody>
      </p:sp>
      <p:pic>
        <p:nvPicPr>
          <p:cNvPr id="2097350" name="Picture 2" descr="Image result for instagram logo"/>
          <p:cNvPicPr>
            <a:picLocks noChangeAspect="1" noChangeArrowheads="1"/>
          </p:cNvPicPr>
          <p:nvPr/>
        </p:nvPicPr>
        <p:blipFill>
          <a:blip xmlns:r="http://schemas.openxmlformats.org/officeDocument/2006/relationships" r:embed="rId8"/>
          <a:srcRect/>
          <a:stretch>
            <a:fillRect/>
          </a:stretch>
        </p:blipFill>
        <p:spPr bwMode="auto">
          <a:xfrm>
            <a:off x="1643123" y="4946724"/>
            <a:ext cx="1179874" cy="885824"/>
          </a:xfrm>
          <a:prstGeom prst="rect"/>
          <a:noFill/>
        </p:spPr>
      </p:pic>
      <p:pic>
        <p:nvPicPr>
          <p:cNvPr id="2097351" name="Picture 4" descr="Twitter's New Logo Looks Suspiciously Familiar"/>
          <p:cNvPicPr>
            <a:picLocks noChangeAspect="1" noGrp="1" noChangeArrowheads="1"/>
          </p:cNvPicPr>
          <p:nvPr>
            <p:ph idx="1"/>
          </p:nvPr>
        </p:nvPicPr>
        <p:blipFill>
          <a:blip xmlns:r="http://schemas.openxmlformats.org/officeDocument/2006/relationships" r:embed="rId9"/>
          <a:srcRect/>
          <a:stretch>
            <a:fillRect/>
          </a:stretch>
        </p:blipFill>
        <p:spPr bwMode="auto">
          <a:xfrm>
            <a:off x="1926977" y="2585883"/>
            <a:ext cx="865413" cy="609104"/>
          </a:xfrm>
          <a:prstGeom prst="rect"/>
          <a:noFill/>
        </p:spPr>
      </p:pic>
      <p:pic>
        <p:nvPicPr>
          <p:cNvPr id="2097352" name="Picture 6" descr="Image result for linkedin logo"/>
          <p:cNvPicPr>
            <a:picLocks noChangeAspect="1" noChangeArrowheads="1"/>
          </p:cNvPicPr>
          <p:nvPr/>
        </p:nvPicPr>
        <p:blipFill>
          <a:blip xmlns:r="http://schemas.openxmlformats.org/officeDocument/2006/relationships" r:embed="rId10"/>
          <a:srcRect/>
          <a:stretch>
            <a:fillRect/>
          </a:stretch>
        </p:blipFill>
        <p:spPr bwMode="auto">
          <a:xfrm>
            <a:off x="1863287" y="1792061"/>
            <a:ext cx="1017777" cy="609104"/>
          </a:xfrm>
          <a:prstGeom prst="rect"/>
          <a:noFill/>
        </p:spPr>
      </p:pic>
      <p:pic>
        <p:nvPicPr>
          <p:cNvPr id="2097353" name="Picture 8"/>
          <p:cNvPicPr>
            <a:picLocks noChangeAspect="1" noChangeArrowheads="1"/>
          </p:cNvPicPr>
          <p:nvPr/>
        </p:nvPicPr>
        <p:blipFill>
          <a:blip xmlns:r="http://schemas.openxmlformats.org/officeDocument/2006/relationships" r:embed="rId11"/>
          <a:srcRect/>
          <a:stretch>
            <a:fillRect/>
          </a:stretch>
        </p:blipFill>
        <p:spPr bwMode="auto">
          <a:xfrm>
            <a:off x="1863288" y="3794032"/>
            <a:ext cx="885825" cy="885825"/>
          </a:xfrm>
          <a:prstGeom prst="rect"/>
          <a:noFill/>
        </p:spPr>
      </p:pic>
      <p:pic>
        <p:nvPicPr>
          <p:cNvPr id="2097354" name="Picture 10" descr="How to Switch Email Services Easily &amp; Keep All Your Mails, Contacts ..."/>
          <p:cNvPicPr>
            <a:picLocks noChangeAspect="1" noChangeArrowheads="1"/>
          </p:cNvPicPr>
          <p:nvPr/>
        </p:nvPicPr>
        <p:blipFill>
          <a:blip xmlns:r="http://schemas.openxmlformats.org/officeDocument/2006/relationships" r:embed="rId12"/>
          <a:srcRect/>
          <a:stretch>
            <a:fillRect/>
          </a:stretch>
        </p:blipFill>
        <p:spPr bwMode="auto">
          <a:xfrm>
            <a:off x="1990668" y="820127"/>
            <a:ext cx="882112" cy="882112"/>
          </a:xfrm>
          <a:prstGeom prst="rect"/>
          <a:noFill/>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98" name=""/>
        <p:cNvGrpSpPr/>
        <p:nvPr/>
      </p:nvGrpSpPr>
      <p:grpSpPr>
        <a:xfrm>
          <a:off x="0" y="0"/>
          <a:ext cx="0" cy="0"/>
          <a:chOff x="0" y="0"/>
          <a:chExt cx="0" cy="0"/>
        </a:xfrm>
      </p:grpSpPr>
      <p:sp>
        <p:nvSpPr>
          <p:cNvPr id="1048866" name="Title 8"/>
          <p:cNvSpPr>
            <a:spLocks noGrp="1"/>
          </p:cNvSpPr>
          <p:nvPr>
            <p:ph type="title"/>
          </p:nvPr>
        </p:nvSpPr>
        <p:spPr>
          <a:xfrm>
            <a:off x="1131531" y="312576"/>
            <a:ext cx="9707608" cy="618637"/>
          </a:xfrm>
        </p:spPr>
        <p:txBody>
          <a:bodyPr>
            <a:normAutofit fontScale="90000"/>
          </a:bodyPr>
          <a:p>
            <a:pPr algn="ctr"/>
            <a:r>
              <a:rPr b="1" dirty="0" lang="en-GB">
                <a:solidFill>
                  <a:srgbClr val="6600CC"/>
                </a:solidFill>
              </a:rPr>
              <a:t>Medical Liability and the Law</a:t>
            </a:r>
          </a:p>
        </p:txBody>
      </p:sp>
      <p:sp>
        <p:nvSpPr>
          <p:cNvPr id="1048867" name="Content Placeholder 9"/>
          <p:cNvSpPr>
            <a:spLocks noGrp="1"/>
          </p:cNvSpPr>
          <p:nvPr>
            <p:ph idx="1"/>
          </p:nvPr>
        </p:nvSpPr>
        <p:spPr>
          <a:xfrm>
            <a:off x="838200" y="1091682"/>
            <a:ext cx="10515600" cy="5682342"/>
          </a:xfrm>
        </p:spPr>
        <p:txBody>
          <a:bodyPr/>
          <a:p>
            <a:endParaRPr dirty="0" lang="en-GB"/>
          </a:p>
        </p:txBody>
      </p:sp>
      <p:sp>
        <p:nvSpPr>
          <p:cNvPr id="1048868" name="Rectangle 5"/>
          <p:cNvSpPr>
            <a:spLocks noChangeArrowheads="1"/>
          </p:cNvSpPr>
          <p:nvPr/>
        </p:nvSpPr>
        <p:spPr bwMode="auto">
          <a:xfrm>
            <a:off x="0" y="0"/>
            <a:ext cx="12192000" cy="457200"/>
          </a:xfrm>
          <a:prstGeom prst="rect"/>
          <a:noFill/>
          <a:ln>
            <a:noFill/>
          </a:ln>
          <a:effectLst/>
        </p:spPr>
        <p:txBody>
          <a:bodyPr anchor="ctr" anchorCtr="0" bIns="45720" compatLnSpc="1" lIns="91440" numCol="1" rIns="91440" tIns="45720" vert="horz" wrap="none">
            <a:prstTxWarp prst="textNoShape"/>
            <a:spAutoFit/>
          </a:bodyPr>
          <a:p>
            <a:endParaRPr lang="en-GB"/>
          </a:p>
        </p:txBody>
      </p:sp>
      <p:pic>
        <p:nvPicPr>
          <p:cNvPr id="2097355" name="Picture 4" descr="A blue and white logo  Description automatically generated"/>
          <p:cNvPicPr>
            <a:picLocks noChangeAspect="1" noChangeArrowheads="1"/>
          </p:cNvPicPr>
          <p:nvPr/>
        </p:nvPicPr>
        <p:blipFill>
          <a:blip xmlns:r="http://schemas.openxmlformats.org/officeDocument/2006/relationships" r:embed="rId1" r:link="rId2"/>
          <a:srcRect/>
          <a:stretch>
            <a:fillRect/>
          </a:stretch>
        </p:blipFill>
        <p:spPr bwMode="auto">
          <a:xfrm>
            <a:off x="65314" y="83976"/>
            <a:ext cx="966107" cy="457200"/>
          </a:xfrm>
          <a:prstGeom prst="rect"/>
          <a:noFill/>
        </p:spPr>
      </p:pic>
      <p:pic>
        <p:nvPicPr>
          <p:cNvPr id="2097356" name="Picture 8"/>
          <p:cNvPicPr>
            <a:picLocks noChangeAspect="1" noChangeArrowheads="1"/>
          </p:cNvPicPr>
          <p:nvPr/>
        </p:nvPicPr>
        <p:blipFill>
          <a:blip xmlns:r="http://schemas.openxmlformats.org/officeDocument/2006/relationships" r:embed="rId3"/>
          <a:srcRect/>
          <a:stretch>
            <a:fillRect/>
          </a:stretch>
        </p:blipFill>
        <p:spPr bwMode="auto">
          <a:xfrm>
            <a:off x="10939249" y="75876"/>
            <a:ext cx="1063028" cy="457200"/>
          </a:xfrm>
          <a:prstGeom prst="rect"/>
          <a:noFill/>
        </p:spPr>
      </p:pic>
    </p:spTree>
  </p:cSld>
  <p:clrMapOvr>
    <a:masterClrMapping/>
  </p:clrMapOvr>
</p:sld>
</file>

<file path=ppt/theme/theme1.xml><?xml version="1.0" encoding="utf-8"?>
<a:theme xmlns:a="http://schemas.openxmlformats.org/drawingml/2006/main" name="Office Theme">
  <a:themeElements>
    <a:clrScheme name="Office">
      <a:dk1>
        <a:sysClr lastClr="000000" val="windowText"/>
      </a:dk1>
      <a:lt1>
        <a:sysClr lastClr="FFFFFF" val="window"/>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Theme">
  <a:themeElements>
    <a:clrScheme name="Office">
      <a:dk1>
        <a:sysClr lastClr="000000" val="windowText"/>
      </a:dk1>
      <a:lt1>
        <a:sysClr lastClr="FFFFFF" val="window"/>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itle>PowerPoint Presentation</dc:title>
  <dc:creator>JAIYESIMI, Rotimi (MID AND SOUTH ESSEX NHS FOUNDATION TRUST)</dc:creator>
  <cp:lastModifiedBy>JAIYESIMI, Rotimi (MID AND SOUTH ESSEX NHS FOUNDATION TRUST)</cp:lastModifiedBy>
  <dcterms:created xsi:type="dcterms:W3CDTF">2023-10-15T13:09:20Z</dcterms:created>
  <dcterms:modified xsi:type="dcterms:W3CDTF">2023-10-17T09:24:32Z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dbe4964bbae14367a3c45c966bd3c4ec</vt:lpwstr>
  </property>
</Properties>
</file>